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02" r:id="rId3"/>
    <p:sldId id="257" r:id="rId4"/>
    <p:sldId id="273" r:id="rId5"/>
    <p:sldId id="275" r:id="rId6"/>
    <p:sldId id="303" r:id="rId7"/>
    <p:sldId id="304" r:id="rId8"/>
    <p:sldId id="305" r:id="rId9"/>
    <p:sldId id="306" r:id="rId10"/>
    <p:sldId id="264" r:id="rId11"/>
    <p:sldId id="307" r:id="rId12"/>
    <p:sldId id="277" r:id="rId13"/>
    <p:sldId id="290" r:id="rId14"/>
    <p:sldId id="280" r:id="rId15"/>
    <p:sldId id="308" r:id="rId16"/>
    <p:sldId id="287" r:id="rId17"/>
    <p:sldId id="276" r:id="rId18"/>
    <p:sldId id="263" r:id="rId19"/>
    <p:sldId id="262" r:id="rId20"/>
    <p:sldId id="288" r:id="rId21"/>
    <p:sldId id="265" r:id="rId22"/>
    <p:sldId id="300" r:id="rId23"/>
    <p:sldId id="298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46F9"/>
    <a:srgbClr val="F12256"/>
    <a:srgbClr val="C69C39"/>
    <a:srgbClr val="FFFC6A"/>
    <a:srgbClr val="17191F"/>
    <a:srgbClr val="F63AFF"/>
    <a:srgbClr val="D12EC2"/>
    <a:srgbClr val="000C25"/>
    <a:srgbClr val="1F5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59" autoAdjust="0"/>
  </p:normalViewPr>
  <p:slideViewPr>
    <p:cSldViewPr snapToGrid="0" snapToObjects="1">
      <p:cViewPr>
        <p:scale>
          <a:sx n="112" d="100"/>
          <a:sy n="112" d="100"/>
        </p:scale>
        <p:origin x="-1472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06819-1808-EA46-9E72-A3B0B64E565C}" type="datetimeFigureOut">
              <a:rPr lang="en-US" smtClean="0"/>
              <a:t>16/09/27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1A4BF-55D9-7343-8A59-6D7F00868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2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A4BF-55D9-7343-8A59-6D7F00868F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04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A4BF-55D9-7343-8A59-6D7F00868F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73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A4BF-55D9-7343-8A59-6D7F00868F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73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Following from this,</a:t>
            </a:r>
            <a:r>
              <a:rPr lang="en-US" baseline="0" dirty="0" smtClean="0"/>
              <a:t> it is clear that we first of all need to look at the question. I will refer to this as the context for the problem. There is a second aspect which assists in getting value out of dark data and this is to provide context for the data. In the following slides I will elaborate on both propositions.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A4BF-55D9-7343-8A59-6D7F00868F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72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A4BF-55D9-7343-8A59-6D7F00868F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16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A4BF-55D9-7343-8A59-6D7F00868F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16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A4BF-55D9-7343-8A59-6D7F00868F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A4BF-55D9-7343-8A59-6D7F00868F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44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A4BF-55D9-7343-8A59-6D7F00868F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83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A4BF-55D9-7343-8A59-6D7F00868F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58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A4BF-55D9-7343-8A59-6D7F00868F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66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A4BF-55D9-7343-8A59-6D7F00868F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170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A4BF-55D9-7343-8A59-6D7F00868F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14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A4BF-55D9-7343-8A59-6D7F00868F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78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A4BF-55D9-7343-8A59-6D7F00868F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57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A4BF-55D9-7343-8A59-6D7F00868FB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90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A4BF-55D9-7343-8A59-6D7F00868F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80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A4BF-55D9-7343-8A59-6D7F00868F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69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A4BF-55D9-7343-8A59-6D7F00868F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69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A4BF-55D9-7343-8A59-6D7F00868F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69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A4BF-55D9-7343-8A59-6D7F00868F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69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A4BF-55D9-7343-8A59-6D7F00868F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69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A4BF-55D9-7343-8A59-6D7F00868F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49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B95F-72DD-A645-BB57-5ACCC5039048}" type="datetimeFigureOut">
              <a:rPr lang="en-US" smtClean="0"/>
              <a:t>16/09/27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65E1-ABE5-A342-8033-EFF52B68B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6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B95F-72DD-A645-BB57-5ACCC5039048}" type="datetimeFigureOut">
              <a:rPr lang="en-US" smtClean="0"/>
              <a:t>16/09/27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65E1-ABE5-A342-8033-EFF52B68B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6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B95F-72DD-A645-BB57-5ACCC5039048}" type="datetimeFigureOut">
              <a:rPr lang="en-US" smtClean="0"/>
              <a:t>16/09/27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65E1-ABE5-A342-8033-EFF52B68B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05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s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2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73" tIns="71973" rIns="71973" bIns="71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noProof="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Rectangle 1"/>
          <p:cNvSpPr/>
          <p:nvPr userDrawn="1"/>
        </p:nvSpPr>
        <p:spPr bwMode="auto">
          <a:xfrm>
            <a:off x="3232799" y="1720736"/>
            <a:ext cx="2678400" cy="3685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1" name="Rectangle 1"/>
          <p:cNvSpPr/>
          <p:nvPr userDrawn="1"/>
        </p:nvSpPr>
        <p:spPr bwMode="auto">
          <a:xfrm>
            <a:off x="6129209" y="1720736"/>
            <a:ext cx="2678400" cy="3685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36391" y="1720736"/>
            <a:ext cx="2679192" cy="3685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08757" y="6567488"/>
            <a:ext cx="727243" cy="96986"/>
          </a:xfrm>
          <a:prstGeom prst="rect">
            <a:avLst/>
          </a:prstGeom>
        </p:spPr>
        <p:txBody>
          <a:bodyPr/>
          <a:lstStyle/>
          <a:p>
            <a:fld id="{C4CB54C4-F29A-4AC9-A36A-025D1E76F49D}" type="datetime4">
              <a:rPr lang="en-US" noProof="0" smtClean="0"/>
              <a:pPr/>
              <a:t>September 27, 2016</a:t>
            </a:fld>
            <a:endParaRPr lang="en-US" noProof="0" dirty="0"/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696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9141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8" name="Pentagon 44"/>
          <p:cNvSpPr/>
          <p:nvPr userDrawn="1"/>
        </p:nvSpPr>
        <p:spPr bwMode="gray">
          <a:xfrm>
            <a:off x="336391" y="5531911"/>
            <a:ext cx="8483610" cy="539875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noProof="0" dirty="0">
              <a:solidFill>
                <a:srgbClr val="FFFFFF"/>
              </a:solidFill>
            </a:endParaRPr>
          </a:p>
        </p:txBody>
      </p:sp>
      <p:sp>
        <p:nvSpPr>
          <p:cNvPr id="29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36391" y="5530417"/>
            <a:ext cx="8485632" cy="541369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algn="ctr" defTabSz="914180" rtl="0" eaLnBrk="1" latinLnBrk="0" hangingPunct="1">
              <a:defRPr lang="en-US" sz="16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/>
            <a:r>
              <a:rPr lang="en-US" noProof="0" dirty="0" smtClean="0"/>
              <a:t>Take away message</a:t>
            </a:r>
            <a:endParaRPr lang="en-US" noProof="0" dirty="0"/>
          </a:p>
        </p:txBody>
      </p:sp>
      <p:sp>
        <p:nvSpPr>
          <p:cNvPr id="23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36392" y="1720737"/>
            <a:ext cx="2679192" cy="3685032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3" name="Textplatzhalter 5"/>
          <p:cNvSpPr>
            <a:spLocks noGrp="1"/>
          </p:cNvSpPr>
          <p:nvPr>
            <p:ph type="body" sz="quarter" idx="27" hasCustomPrompt="1"/>
          </p:nvPr>
        </p:nvSpPr>
        <p:spPr>
          <a:xfrm>
            <a:off x="6128417" y="1720737"/>
            <a:ext cx="2679192" cy="3685032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4" name="Textplatzhalt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232007" y="1720737"/>
            <a:ext cx="2679192" cy="3685032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6"/>
            <a:ext cx="26791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6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232007" y="1720736"/>
            <a:ext cx="26791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6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2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128417" y="1720736"/>
            <a:ext cx="26791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6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19" name="Gerade Verbindung 38"/>
          <p:cNvCxnSpPr/>
          <p:nvPr userDrawn="1"/>
        </p:nvCxnSpPr>
        <p:spPr bwMode="gray">
          <a:xfrm>
            <a:off x="577589" y="2260736"/>
            <a:ext cx="219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38"/>
          <p:cNvCxnSpPr/>
          <p:nvPr userDrawn="1"/>
        </p:nvCxnSpPr>
        <p:spPr bwMode="gray">
          <a:xfrm>
            <a:off x="3473999" y="2260736"/>
            <a:ext cx="219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38"/>
          <p:cNvCxnSpPr/>
          <p:nvPr userDrawn="1"/>
        </p:nvCxnSpPr>
        <p:spPr bwMode="gray">
          <a:xfrm>
            <a:off x="6370409" y="2260736"/>
            <a:ext cx="219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9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00339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B95F-72DD-A645-BB57-5ACCC5039048}" type="datetimeFigureOut">
              <a:rPr lang="en-US" smtClean="0"/>
              <a:t>16/09/27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65E1-ABE5-A342-8033-EFF52B68B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1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B95F-72DD-A645-BB57-5ACCC5039048}" type="datetimeFigureOut">
              <a:rPr lang="en-US" smtClean="0"/>
              <a:t>16/09/27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65E1-ABE5-A342-8033-EFF52B68B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8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B95F-72DD-A645-BB57-5ACCC5039048}" type="datetimeFigureOut">
              <a:rPr lang="en-US" smtClean="0"/>
              <a:t>16/09/27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65E1-ABE5-A342-8033-EFF52B68B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2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B95F-72DD-A645-BB57-5ACCC5039048}" type="datetimeFigureOut">
              <a:rPr lang="en-US" smtClean="0"/>
              <a:t>16/09/27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65E1-ABE5-A342-8033-EFF52B68B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8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B95F-72DD-A645-BB57-5ACCC5039048}" type="datetimeFigureOut">
              <a:rPr lang="en-US" smtClean="0"/>
              <a:t>16/09/27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65E1-ABE5-A342-8033-EFF52B68B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8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B95F-72DD-A645-BB57-5ACCC5039048}" type="datetimeFigureOut">
              <a:rPr lang="en-US" smtClean="0"/>
              <a:t>16/09/27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65E1-ABE5-A342-8033-EFF52B68B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7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B95F-72DD-A645-BB57-5ACCC5039048}" type="datetimeFigureOut">
              <a:rPr lang="en-US" smtClean="0"/>
              <a:t>16/09/27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65E1-ABE5-A342-8033-EFF52B68B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6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B95F-72DD-A645-BB57-5ACCC5039048}" type="datetimeFigureOut">
              <a:rPr lang="en-US" smtClean="0"/>
              <a:t>16/09/27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65E1-ABE5-A342-8033-EFF52B68B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0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DB95F-72DD-A645-BB57-5ACCC5039048}" type="datetimeFigureOut">
              <a:rPr lang="en-US" smtClean="0"/>
              <a:t>16/09/27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365E1-ABE5-A342-8033-EFF52B68B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5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38.png"/><Relationship Id="rId6" Type="http://schemas.openxmlformats.org/officeDocument/2006/relationships/image" Target="../media/image6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png"/><Relationship Id="rId1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1.jpe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hyperlink" Target="mailto:christian.johansson@de.abb.com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430" y="4511378"/>
            <a:ext cx="2545141" cy="2346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18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Dark data: The use of sensor data in process monitoring and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1829"/>
            <a:ext cx="6400800" cy="1994872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LCCC Process Control Workshop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September 28-30, 2016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Margret </a:t>
            </a:r>
            <a:r>
              <a:rPr lang="en-US" sz="2400" dirty="0" smtClean="0">
                <a:solidFill>
                  <a:schemeClr val="tx1"/>
                </a:solidFill>
              </a:rPr>
              <a:t>Bauer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School of Electrical and Information Engineering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University of the Witwatersrand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South Africa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4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6891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440" y="16712"/>
            <a:ext cx="4167119" cy="1143000"/>
          </a:xfrm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Is this Big </a:t>
            </a:r>
            <a:r>
              <a:rPr lang="en-US" dirty="0">
                <a:solidFill>
                  <a:srgbClr val="FFFFFF"/>
                </a:solidFill>
              </a:rPr>
              <a:t>D</a:t>
            </a:r>
            <a:r>
              <a:rPr lang="en-US" dirty="0" smtClean="0">
                <a:solidFill>
                  <a:srgbClr val="FFFFFF"/>
                </a:solidFill>
              </a:rPr>
              <a:t>ata?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822" y="61605"/>
            <a:ext cx="3281400" cy="3046988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Wikipedia: Big data is a term for data sets that are so large or complex that traditional data processing applications are inadequate. </a:t>
            </a:r>
            <a:r>
              <a:rPr lang="en-US" sz="2400" b="1" dirty="0" smtClean="0"/>
              <a:t>V</a:t>
            </a:r>
            <a:r>
              <a:rPr lang="en-US" sz="2400" dirty="0" smtClean="0"/>
              <a:t>olume, </a:t>
            </a:r>
            <a:r>
              <a:rPr lang="en-US" sz="2400" b="1" dirty="0" smtClean="0"/>
              <a:t>V</a:t>
            </a:r>
            <a:r>
              <a:rPr lang="en-US" sz="2400" dirty="0" smtClean="0"/>
              <a:t>ariety, </a:t>
            </a:r>
            <a:r>
              <a:rPr lang="en-US" sz="2400" b="1" dirty="0" smtClean="0"/>
              <a:t>V</a:t>
            </a:r>
            <a:r>
              <a:rPr lang="en-US" sz="2400" dirty="0" smtClean="0"/>
              <a:t>elocity, </a:t>
            </a:r>
            <a:r>
              <a:rPr lang="en-US" sz="2400" b="1" dirty="0" smtClean="0"/>
              <a:t>V</a:t>
            </a:r>
            <a:r>
              <a:rPr lang="en-US" sz="2400" dirty="0" smtClean="0"/>
              <a:t>eracity (Uncertainty)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2823" y="3248286"/>
            <a:ext cx="3281400" cy="3508653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 smtClean="0"/>
              <a:t>“Before </a:t>
            </a:r>
            <a:r>
              <a:rPr lang="en-US" dirty="0"/>
              <a:t>the term Big Data was being used as part of the Internet of Things, plant historians were handling large volumes of time-synchronized data</a:t>
            </a:r>
            <a:r>
              <a:rPr lang="en-US" dirty="0" smtClean="0"/>
              <a:t>.”</a:t>
            </a:r>
          </a:p>
          <a:p>
            <a:r>
              <a:rPr lang="en-US" sz="1800" dirty="0"/>
              <a:t>B. </a:t>
            </a:r>
            <a:r>
              <a:rPr lang="en-US" sz="1800" dirty="0" err="1"/>
              <a:t>Lydon</a:t>
            </a:r>
            <a:r>
              <a:rPr lang="en-US" sz="1800" dirty="0"/>
              <a:t>, </a:t>
            </a:r>
            <a:r>
              <a:rPr lang="en-US" sz="1800" dirty="0" smtClean="0"/>
              <a:t>ISA </a:t>
            </a:r>
            <a:r>
              <a:rPr lang="en-US" sz="1800" dirty="0" err="1"/>
              <a:t>InTech</a:t>
            </a:r>
            <a:r>
              <a:rPr lang="en-US" sz="1800" dirty="0"/>
              <a:t> Magazine Jan/Feb 2015 https://</a:t>
            </a:r>
            <a:r>
              <a:rPr lang="en-US" sz="1800" dirty="0" err="1"/>
              <a:t>www.isa.org</a:t>
            </a:r>
            <a:r>
              <a:rPr lang="en-US" sz="1800" dirty="0"/>
              <a:t>/</a:t>
            </a:r>
            <a:r>
              <a:rPr lang="en-US" sz="1800" dirty="0" err="1"/>
              <a:t>intech</a:t>
            </a:r>
            <a:r>
              <a:rPr lang="en-US" sz="1800" dirty="0"/>
              <a:t>/20150201/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7291" y="1032248"/>
            <a:ext cx="2076014" cy="2076014"/>
          </a:xfrm>
          <a:prstGeom prst="rect">
            <a:avLst/>
          </a:prstGeom>
        </p:spPr>
      </p:pic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3757813" y="1032248"/>
            <a:ext cx="2941140" cy="2076099"/>
            <a:chOff x="2540000" y="1905000"/>
            <a:chExt cx="4318000" cy="304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0000" y="1905000"/>
              <a:ext cx="4064000" cy="3048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00" y="3251075"/>
              <a:ext cx="1524000" cy="1701800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7813" y="3225577"/>
            <a:ext cx="5205492" cy="35313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7072" y="3225577"/>
            <a:ext cx="3943151" cy="160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6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836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8497" y="6388186"/>
            <a:ext cx="849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http://</a:t>
            </a:r>
            <a:r>
              <a:rPr lang="en-US" sz="1400" dirty="0" err="1">
                <a:solidFill>
                  <a:srgbClr val="FFFFFF"/>
                </a:solidFill>
              </a:rPr>
              <a:t>www.mckinsey.com</a:t>
            </a:r>
            <a:r>
              <a:rPr lang="en-US" sz="1400" dirty="0">
                <a:solidFill>
                  <a:srgbClr val="FFFFFF"/>
                </a:solidFill>
              </a:rPr>
              <a:t>/business-functions/operations/our-insights/how-big-data-can-improve-manufacturing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How to get value out of dark data: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Big data analytics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857791" y="3825921"/>
            <a:ext cx="4136910" cy="2623710"/>
            <a:chOff x="4857791" y="3610543"/>
            <a:chExt cx="4136910" cy="26237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57791" y="3979875"/>
              <a:ext cx="4136910" cy="225437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555037" y="3610543"/>
              <a:ext cx="2545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Artificial neural networks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55037" y="1516048"/>
            <a:ext cx="3829009" cy="2150597"/>
            <a:chOff x="4857791" y="1494842"/>
            <a:chExt cx="3829009" cy="21505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"/>
            <a:stretch/>
          </p:blipFill>
          <p:spPr>
            <a:xfrm>
              <a:off x="4857791" y="1824001"/>
              <a:ext cx="3829009" cy="182143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401085" y="1494842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Correlation analysis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7180" y="1679603"/>
            <a:ext cx="4186964" cy="1922282"/>
            <a:chOff x="457200" y="1639335"/>
            <a:chExt cx="4186964" cy="192228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"/>
            <a:stretch/>
          </p:blipFill>
          <p:spPr>
            <a:xfrm>
              <a:off x="457200" y="1864174"/>
              <a:ext cx="4186964" cy="169744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501014" y="1639335"/>
              <a:ext cx="1835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Data visualization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" y="4107243"/>
            <a:ext cx="3700870" cy="2160129"/>
            <a:chOff x="613274" y="3650811"/>
            <a:chExt cx="3700870" cy="21601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274" y="3979875"/>
              <a:ext cx="3700870" cy="183106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501014" y="3650811"/>
              <a:ext cx="1983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Significance testing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528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836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8497" y="6388186"/>
            <a:ext cx="849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http://</a:t>
            </a:r>
            <a:r>
              <a:rPr lang="en-US" sz="1400" dirty="0" err="1">
                <a:solidFill>
                  <a:srgbClr val="FFFFFF"/>
                </a:solidFill>
              </a:rPr>
              <a:t>www.mckinsey.com</a:t>
            </a:r>
            <a:r>
              <a:rPr lang="en-US" sz="1400" dirty="0">
                <a:solidFill>
                  <a:srgbClr val="FFFFFF"/>
                </a:solidFill>
              </a:rPr>
              <a:t>/business-functions/operations/our-insights/how-big-data-can-improve-manufacturing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How to get value out of dark data: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Big data analytics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857791" y="3825921"/>
            <a:ext cx="4136910" cy="2623710"/>
            <a:chOff x="4857791" y="3610543"/>
            <a:chExt cx="4136910" cy="26237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57791" y="3979875"/>
              <a:ext cx="4136910" cy="225437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555037" y="3610543"/>
              <a:ext cx="2545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Artificial neural networks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55037" y="1516048"/>
            <a:ext cx="3829009" cy="2150597"/>
            <a:chOff x="4857791" y="1494842"/>
            <a:chExt cx="3829009" cy="21505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"/>
            <a:stretch/>
          </p:blipFill>
          <p:spPr>
            <a:xfrm>
              <a:off x="4857791" y="1824001"/>
              <a:ext cx="3829009" cy="182143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401085" y="1494842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Correlation analysis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7180" y="1679603"/>
            <a:ext cx="4186964" cy="1922282"/>
            <a:chOff x="457200" y="1639335"/>
            <a:chExt cx="4186964" cy="192228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"/>
            <a:stretch/>
          </p:blipFill>
          <p:spPr>
            <a:xfrm>
              <a:off x="457200" y="1864174"/>
              <a:ext cx="4186964" cy="169744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501014" y="1639335"/>
              <a:ext cx="1835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Data visualization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" y="4107243"/>
            <a:ext cx="3700870" cy="2160129"/>
            <a:chOff x="613274" y="3650811"/>
            <a:chExt cx="3700870" cy="21601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274" y="3979875"/>
              <a:ext cx="3700870" cy="183106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501014" y="3650811"/>
              <a:ext cx="1983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Significance testing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437453"/>
            <a:ext cx="7941159" cy="48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2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91875" cy="5170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How to get value out of dark data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973893"/>
            <a:ext cx="9191874" cy="188410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8621738">
            <a:off x="-1317054" y="212840"/>
            <a:ext cx="3302663" cy="5715013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7459" y="3295771"/>
            <a:ext cx="3240000" cy="3240000"/>
          </a:xfrm>
          <a:prstGeom prst="ellipse">
            <a:avLst/>
          </a:prstGeom>
          <a:gradFill flip="none" rotWithShape="1">
            <a:gsLst>
              <a:gs pos="16000">
                <a:srgbClr val="FFFC6A"/>
              </a:gs>
              <a:gs pos="84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Providing context for the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DATA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 rot="2978262" flipH="1">
            <a:off x="7003387" y="255690"/>
            <a:ext cx="3381466" cy="5715013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31124" y="3295771"/>
            <a:ext cx="3386947" cy="3144588"/>
          </a:xfrm>
          <a:prstGeom prst="ellipse">
            <a:avLst/>
          </a:prstGeom>
          <a:gradFill flip="none" rotWithShape="1">
            <a:gsLst>
              <a:gs pos="16000">
                <a:srgbClr val="FFFC6A"/>
              </a:gs>
              <a:gs pos="84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Providing context for the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PROBLEM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8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0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30" y="-256554"/>
            <a:ext cx="9169603" cy="7135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767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Providing context for </a:t>
            </a:r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065" y="1490681"/>
            <a:ext cx="4571999" cy="28689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30" y="1490681"/>
            <a:ext cx="4572000" cy="287919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39104" y="1888340"/>
            <a:ext cx="66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P&amp;ID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064" y="4363668"/>
            <a:ext cx="4589691" cy="252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354725"/>
            <a:ext cx="4568065" cy="25473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56373" y="4705272"/>
            <a:ext cx="259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Maintenance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4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30" y="-256554"/>
            <a:ext cx="9169603" cy="7135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767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Providing context for </a:t>
            </a:r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065" y="1490681"/>
            <a:ext cx="4571999" cy="28689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30" y="1490681"/>
            <a:ext cx="4572000" cy="287919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39104" y="1888340"/>
            <a:ext cx="66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P&amp;ID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064" y="4363668"/>
            <a:ext cx="4589691" cy="252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354725"/>
            <a:ext cx="4568065" cy="25473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56373" y="4705272"/>
            <a:ext cx="259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Maintenance information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490681"/>
            <a:ext cx="9140064" cy="5367319"/>
          </a:xfrm>
          <a:prstGeom prst="rect">
            <a:avLst/>
          </a:prstGeom>
          <a:solidFill>
            <a:schemeClr val="bg1">
              <a:alpha val="58000"/>
            </a:schemeClr>
          </a:solidFill>
          <a:ln w="127000" cap="sq" cmpd="sng">
            <a:solidFill>
              <a:srgbClr val="F1225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12256"/>
                </a:solidFill>
              </a:rPr>
              <a:t>Expert knowledge</a:t>
            </a:r>
          </a:p>
          <a:p>
            <a:pPr algn="ctr"/>
            <a:endParaRPr lang="en-US" sz="3600" dirty="0">
              <a:solidFill>
                <a:srgbClr val="F12256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2065" y="2242574"/>
            <a:ext cx="4572000" cy="60398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759663" y="4705272"/>
            <a:ext cx="2383196" cy="1360624"/>
            <a:chOff x="5770796" y="4848687"/>
            <a:chExt cx="2383196" cy="136062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70796" y="4848688"/>
              <a:ext cx="1355415" cy="136062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109502" y="4848687"/>
              <a:ext cx="1044490" cy="13606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r>
                <a:rPr lang="en-US" sz="4000" dirty="0" smtClean="0"/>
                <a:t>95</a:t>
              </a:r>
            </a:p>
            <a:p>
              <a:r>
                <a:rPr lang="en-US" sz="4000" dirty="0" smtClean="0"/>
                <a:t>5.1</a:t>
              </a:r>
              <a:endParaRPr lang="en-US" sz="4000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30313"/>
            <a:ext cx="4101970" cy="75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 of </a:t>
            </a:r>
            <a:r>
              <a:rPr lang="en-US" dirty="0" smtClean="0"/>
              <a:t>PROBLEM: </a:t>
            </a:r>
            <a:r>
              <a:rPr lang="en-US" dirty="0" smtClean="0"/>
              <a:t>Objectives of plant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3734" y="1600200"/>
            <a:ext cx="6493065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Safety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Safety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Safety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Efficiency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Efficiency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Efficiency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 descr="stk19918bo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969" y="1600200"/>
            <a:ext cx="777943" cy="661900"/>
          </a:xfrm>
          <a:prstGeom prst="rect">
            <a:avLst/>
          </a:prstGeom>
        </p:spPr>
      </p:pic>
      <p:pic>
        <p:nvPicPr>
          <p:cNvPr id="7" name="Picture 6" descr="CC00054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392" y="3445778"/>
            <a:ext cx="497098" cy="716491"/>
          </a:xfrm>
          <a:prstGeom prst="rect">
            <a:avLst/>
          </a:prstGeom>
        </p:spPr>
      </p:pic>
      <p:pic>
        <p:nvPicPr>
          <p:cNvPr id="8" name="Picture 7" descr="stk19918bo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490" y="2207820"/>
            <a:ext cx="777943" cy="661900"/>
          </a:xfrm>
          <a:prstGeom prst="rect">
            <a:avLst/>
          </a:prstGeom>
        </p:spPr>
      </p:pic>
      <p:pic>
        <p:nvPicPr>
          <p:cNvPr id="9" name="Picture 8" descr="stk19918bo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099" y="2783878"/>
            <a:ext cx="777943" cy="661900"/>
          </a:xfrm>
          <a:prstGeom prst="rect">
            <a:avLst/>
          </a:prstGeom>
        </p:spPr>
      </p:pic>
      <p:pic>
        <p:nvPicPr>
          <p:cNvPr id="10" name="Picture 9" descr="CC00054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786" y="3880307"/>
            <a:ext cx="497098" cy="716491"/>
          </a:xfrm>
          <a:prstGeom prst="rect">
            <a:avLst/>
          </a:prstGeom>
        </p:spPr>
      </p:pic>
      <p:pic>
        <p:nvPicPr>
          <p:cNvPr id="11" name="Picture 10" descr="CC00054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884" y="4499098"/>
            <a:ext cx="497098" cy="71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8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931" y="3951255"/>
            <a:ext cx="4273361" cy="19890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670418" y="4675811"/>
            <a:ext cx="4487613" cy="323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problems we can solve with ‘Dark Data’ today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2763" y="5132742"/>
            <a:ext cx="3856625" cy="18150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203" y="5727468"/>
            <a:ext cx="3779999" cy="36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lock Arc 22"/>
          <p:cNvSpPr/>
          <p:nvPr/>
        </p:nvSpPr>
        <p:spPr>
          <a:xfrm>
            <a:off x="3979525" y="4675810"/>
            <a:ext cx="1365760" cy="1204044"/>
          </a:xfrm>
          <a:prstGeom prst="blockArc">
            <a:avLst>
              <a:gd name="adj1" fmla="val 10800000"/>
              <a:gd name="adj2" fmla="val 16186456"/>
              <a:gd name="adj3" fmla="val 26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70631"/>
            <a:ext cx="3627451" cy="641385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2430644" y="3189038"/>
            <a:ext cx="622978" cy="630098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C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6" name="Straight Connector 25"/>
          <p:cNvCxnSpPr>
            <a:endCxn id="25" idx="4"/>
          </p:cNvCxnSpPr>
          <p:nvPr/>
        </p:nvCxnSpPr>
        <p:spPr>
          <a:xfrm flipH="1" flipV="1">
            <a:off x="2742133" y="3819136"/>
            <a:ext cx="1367" cy="461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25" idx="6"/>
          </p:cNvCxnSpPr>
          <p:nvPr/>
        </p:nvCxnSpPr>
        <p:spPr>
          <a:xfrm>
            <a:off x="3053622" y="3504087"/>
            <a:ext cx="3499628" cy="1812818"/>
          </a:xfrm>
          <a:prstGeom prst="bentConnector3">
            <a:avLst>
              <a:gd name="adj1" fmla="val 9826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52531" y="2627025"/>
            <a:ext cx="178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Controller tuning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52531" y="2301136"/>
            <a:ext cx="388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performance monitoring (CPM)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2531" y="1975247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Root cause analysis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65430" y="5288850"/>
            <a:ext cx="151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Plant asset management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2618" y="2822133"/>
            <a:ext cx="1447675" cy="1608327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 flipH="1">
            <a:off x="7395962" y="4500283"/>
            <a:ext cx="494" cy="2222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3087" y="2329093"/>
            <a:ext cx="2046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Alarm management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4298" y="6388396"/>
            <a:ext cx="228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management</a:t>
            </a:r>
          </a:p>
        </p:txBody>
      </p:sp>
      <p:pic>
        <p:nvPicPr>
          <p:cNvPr id="42" name="Picture 41" descr="stk19918boj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20" y="1667193"/>
            <a:ext cx="777943" cy="661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5962" y="2675931"/>
            <a:ext cx="179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 validation</a:t>
            </a:r>
            <a:endParaRPr lang="en-US" dirty="0"/>
          </a:p>
        </p:txBody>
      </p:sp>
      <p:pic>
        <p:nvPicPr>
          <p:cNvPr id="46" name="Picture 45" descr="CC000543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567" y="5764255"/>
            <a:ext cx="497098" cy="716491"/>
          </a:xfrm>
          <a:prstGeom prst="rect">
            <a:avLst/>
          </a:prstGeom>
        </p:spPr>
      </p:pic>
      <p:pic>
        <p:nvPicPr>
          <p:cNvPr id="47" name="Picture 46" descr="stk19918boj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913" y="6162235"/>
            <a:ext cx="777943" cy="661900"/>
          </a:xfrm>
          <a:prstGeom prst="rect">
            <a:avLst/>
          </a:prstGeom>
        </p:spPr>
      </p:pic>
      <p:pic>
        <p:nvPicPr>
          <p:cNvPr id="48" name="Picture 47" descr="CC000543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2722" y="6087468"/>
            <a:ext cx="497098" cy="716491"/>
          </a:xfrm>
          <a:prstGeom prst="rect">
            <a:avLst/>
          </a:prstGeom>
        </p:spPr>
      </p:pic>
      <p:pic>
        <p:nvPicPr>
          <p:cNvPr id="50" name="Picture 49" descr="CC000543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856" y="3045263"/>
            <a:ext cx="497098" cy="716491"/>
          </a:xfrm>
          <a:prstGeom prst="rect">
            <a:avLst/>
          </a:prstGeom>
        </p:spPr>
      </p:pic>
      <p:pic>
        <p:nvPicPr>
          <p:cNvPr id="51" name="Picture 50" descr="CC000543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285" y="1584645"/>
            <a:ext cx="497098" cy="71649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2117" y="3736098"/>
            <a:ext cx="3627451" cy="65529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57861" y="1864343"/>
            <a:ext cx="4028512" cy="125788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46" y="3967919"/>
            <a:ext cx="2580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 modeling</a:t>
            </a:r>
          </a:p>
          <a:p>
            <a:r>
              <a:rPr lang="en-US" dirty="0" smtClean="0"/>
              <a:t>Batch process monitoring</a:t>
            </a:r>
            <a:endParaRPr lang="en-US" dirty="0"/>
          </a:p>
        </p:txBody>
      </p:sp>
      <p:pic>
        <p:nvPicPr>
          <p:cNvPr id="32" name="Picture 31" descr="CC000543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251428"/>
            <a:ext cx="497098" cy="71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28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7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3558" y="-12828"/>
            <a:ext cx="10327492" cy="69090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7254"/>
            <a:ext cx="9144000" cy="1200329"/>
          </a:xfr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Control loop performance monitoring: What can we find in the dark data?</a:t>
            </a:r>
            <a:endParaRPr lang="en-US" sz="36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516" y="1533090"/>
            <a:ext cx="7501865" cy="667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96367"/>
            <a:ext cx="9993934" cy="584776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Bauer, M., </a:t>
            </a:r>
            <a:r>
              <a:rPr lang="en-US" sz="1600" dirty="0" err="1" smtClean="0"/>
              <a:t>Horch</a:t>
            </a:r>
            <a:r>
              <a:rPr lang="en-US" sz="1600" dirty="0" smtClean="0"/>
              <a:t>, A., </a:t>
            </a:r>
            <a:r>
              <a:rPr lang="en-US" sz="1600" dirty="0" err="1" smtClean="0"/>
              <a:t>Xie</a:t>
            </a:r>
            <a:r>
              <a:rPr lang="en-US" sz="1600" dirty="0" smtClean="0"/>
              <a:t>, L., </a:t>
            </a:r>
            <a:r>
              <a:rPr lang="en-US" sz="1600" dirty="0" err="1" smtClean="0"/>
              <a:t>Jelali</a:t>
            </a:r>
            <a:r>
              <a:rPr lang="en-US" sz="1600" dirty="0" smtClean="0"/>
              <a:t>, M. and </a:t>
            </a:r>
            <a:r>
              <a:rPr lang="en-US" sz="1600" dirty="0" err="1" smtClean="0"/>
              <a:t>Thornhill</a:t>
            </a:r>
            <a:r>
              <a:rPr lang="en-US" sz="1600" dirty="0" smtClean="0"/>
              <a:t>, N., 2016. The current state of control loop performance monitoring–A survey of application in industry. Journal of Process Control, 38, pp.1-10.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516" y="4822923"/>
            <a:ext cx="7501865" cy="6868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516" y="2334569"/>
            <a:ext cx="7501865" cy="6798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516" y="3148875"/>
            <a:ext cx="7501865" cy="718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516" y="4001664"/>
            <a:ext cx="7501865" cy="6868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516" y="5644183"/>
            <a:ext cx="7501865" cy="6542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79040"/>
            <a:ext cx="35536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Process variable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0665" y="1079040"/>
            <a:ext cx="35536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Controller output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34349" y="1581709"/>
            <a:ext cx="21600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Saturation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34349" y="2394204"/>
            <a:ext cx="21600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Oscillation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34349" y="3206699"/>
            <a:ext cx="21600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Manual control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34349" y="4019194"/>
            <a:ext cx="21600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Sluggish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34349" y="4831689"/>
            <a:ext cx="21600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Nonlinear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34349" y="5644183"/>
            <a:ext cx="21600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Quantization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1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69" y="0"/>
            <a:ext cx="8229600" cy="1143000"/>
          </a:xfrm>
        </p:spPr>
        <p:txBody>
          <a:bodyPr/>
          <a:lstStyle/>
          <a:p>
            <a:r>
              <a:rPr lang="en-US" dirty="0" smtClean="0"/>
              <a:t>Plant-wide root cause analysis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Bauer, M., Cox, J.W., </a:t>
            </a:r>
            <a:r>
              <a:rPr lang="en-US" sz="1600" dirty="0" err="1" smtClean="0"/>
              <a:t>Caveness</a:t>
            </a:r>
            <a:r>
              <a:rPr lang="en-US" sz="1600" dirty="0" smtClean="0"/>
              <a:t>, M.H., Downs, J.J. and </a:t>
            </a:r>
            <a:r>
              <a:rPr lang="en-US" sz="1600" dirty="0" err="1" smtClean="0"/>
              <a:t>Thornhill</a:t>
            </a:r>
            <a:r>
              <a:rPr lang="en-US" sz="1600" dirty="0" smtClean="0"/>
              <a:t>, N.F., 2007. Finding the direction of disturbance propagation in a chemical process using transfer entropy. IEEE transactions on control systems technology, 15(1), pp.12-21.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2355" y="1569923"/>
            <a:ext cx="3341646" cy="4064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99" y="3726292"/>
            <a:ext cx="3700787" cy="230071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61632" y="1245143"/>
            <a:ext cx="5831376" cy="2493847"/>
            <a:chOff x="561632" y="1245143"/>
            <a:chExt cx="5831376" cy="24938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341" y="1283057"/>
              <a:ext cx="4468735" cy="24559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37886" y="1283057"/>
              <a:ext cx="1755122" cy="3247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1632" y="2195035"/>
              <a:ext cx="1755122" cy="32478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79001" y="3141396"/>
              <a:ext cx="1755122" cy="32478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40080" y="1245143"/>
              <a:ext cx="1755122" cy="3247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892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213635" cy="23173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640" y="2585630"/>
            <a:ext cx="4221331" cy="1143000"/>
          </a:xfrm>
        </p:spPr>
        <p:txBody>
          <a:bodyPr/>
          <a:lstStyle/>
          <a:p>
            <a:r>
              <a:rPr lang="en-US" dirty="0" smtClean="0"/>
              <a:t>Wits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97478" y="205145"/>
            <a:ext cx="474652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One of the </a:t>
            </a:r>
            <a:r>
              <a:rPr lang="en-US" sz="3200" b="1" dirty="0" smtClean="0"/>
              <a:t>oldest </a:t>
            </a:r>
            <a:r>
              <a:rPr lang="en-US" sz="3200" dirty="0" smtClean="0"/>
              <a:t>Universities in South Africa, founded in 1896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Rooted in the </a:t>
            </a:r>
            <a:r>
              <a:rPr lang="en-US" sz="3200" b="1" dirty="0" smtClean="0"/>
              <a:t>mining</a:t>
            </a:r>
            <a:r>
              <a:rPr lang="en-US" sz="3200" dirty="0" smtClean="0"/>
              <a:t> industry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/>
              <a:t>Most famous student: </a:t>
            </a:r>
            <a:r>
              <a:rPr lang="en-US" sz="3200" dirty="0" smtClean="0"/>
              <a:t>Nelson Mandela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/>
              <a:t>Famous control engineers:</a:t>
            </a:r>
            <a:r>
              <a:rPr lang="en-US" sz="3200" dirty="0" smtClean="0"/>
              <a:t> David </a:t>
            </a:r>
            <a:r>
              <a:rPr lang="en-US" sz="3200" dirty="0" err="1" smtClean="0"/>
              <a:t>Limebeer</a:t>
            </a:r>
            <a:r>
              <a:rPr lang="en-US" sz="3200" dirty="0" smtClean="0"/>
              <a:t> (Oxford), David </a:t>
            </a:r>
            <a:r>
              <a:rPr lang="en-US" sz="3200" dirty="0" err="1" smtClean="0"/>
              <a:t>Mayne</a:t>
            </a:r>
            <a:r>
              <a:rPr lang="en-US" sz="3200" dirty="0" smtClean="0"/>
              <a:t> (Imperial College), Anthony Bloch (University of Michigan)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83011"/>
            <a:ext cx="4221331" cy="28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53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6591" y="4178947"/>
            <a:ext cx="2961258" cy="1963526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937723" y="1024809"/>
            <a:ext cx="2256526" cy="2887293"/>
            <a:chOff x="999568" y="1786187"/>
            <a:chExt cx="2256526" cy="2887293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501" y="1786187"/>
              <a:ext cx="847834" cy="1101754"/>
            </a:xfrm>
            <a:prstGeom prst="rect">
              <a:avLst/>
            </a:prstGeom>
          </p:spPr>
        </p:pic>
        <p:cxnSp>
          <p:nvCxnSpPr>
            <p:cNvPr id="151" name="Straight Connector 150"/>
            <p:cNvCxnSpPr/>
            <p:nvPr/>
          </p:nvCxnSpPr>
          <p:spPr>
            <a:xfrm>
              <a:off x="999568" y="1786187"/>
              <a:ext cx="14983" cy="288729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1861864" y="1802221"/>
              <a:ext cx="13942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Alf </a:t>
              </a:r>
              <a:r>
                <a:rPr lang="en-US" dirty="0" err="1" smtClean="0"/>
                <a:t>Isaksson</a:t>
              </a:r>
              <a:endParaRPr lang="en-US" dirty="0"/>
            </a:p>
            <a:p>
              <a:r>
                <a:rPr lang="en-US" dirty="0" smtClean="0"/>
                <a:t>ABB</a:t>
              </a:r>
              <a:endParaRPr lang="en-US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36154"/>
            <a:ext cx="9144000" cy="765985"/>
          </a:xfrm>
        </p:spPr>
        <p:txBody>
          <a:bodyPr tIns="108000" anchor="t" anchorCtr="0">
            <a:noAutofit/>
          </a:bodyPr>
          <a:lstStyle/>
          <a:p>
            <a:r>
              <a:rPr lang="en-US" sz="3600" dirty="0" smtClean="0"/>
              <a:t>Control loop performance monitoring at ABB</a:t>
            </a:r>
            <a:endParaRPr lang="en-US" sz="3600" dirty="0"/>
          </a:p>
        </p:txBody>
      </p:sp>
      <p:grpSp>
        <p:nvGrpSpPr>
          <p:cNvPr id="65" name="Group 64"/>
          <p:cNvGrpSpPr/>
          <p:nvPr/>
        </p:nvGrpSpPr>
        <p:grpSpPr>
          <a:xfrm>
            <a:off x="400575" y="2150523"/>
            <a:ext cx="3011969" cy="1775075"/>
            <a:chOff x="474750" y="2903119"/>
            <a:chExt cx="3011969" cy="1775075"/>
          </a:xfrm>
        </p:grpSpPr>
        <p:sp>
          <p:nvSpPr>
            <p:cNvPr id="12" name="TextBox 11"/>
            <p:cNvSpPr txBox="1"/>
            <p:nvPr/>
          </p:nvSpPr>
          <p:spPr>
            <a:xfrm>
              <a:off x="1278443" y="2930754"/>
              <a:ext cx="22082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Alexander </a:t>
              </a:r>
              <a:r>
                <a:rPr lang="en-US" dirty="0" err="1" smtClean="0"/>
                <a:t>Horch</a:t>
              </a:r>
              <a:endParaRPr lang="en-US" dirty="0"/>
            </a:p>
            <a:p>
              <a:r>
                <a:rPr lang="en-US" dirty="0" smtClean="0"/>
                <a:t>PhD, ABB</a:t>
              </a:r>
              <a:endParaRPr lang="en-US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750" y="2903119"/>
              <a:ext cx="803693" cy="1126672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486158" y="2903119"/>
              <a:ext cx="0" cy="17750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3189035" y="1049467"/>
            <a:ext cx="4401875" cy="2869424"/>
            <a:chOff x="3255739" y="1786187"/>
            <a:chExt cx="4401875" cy="286942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5739" y="1786187"/>
              <a:ext cx="884682" cy="1126672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4130161" y="1786187"/>
              <a:ext cx="35274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Nina </a:t>
              </a:r>
              <a:r>
                <a:rPr lang="en-US" dirty="0" err="1" smtClean="0"/>
                <a:t>Thornhill</a:t>
              </a:r>
              <a:r>
                <a:rPr lang="en-US" dirty="0" smtClean="0"/>
                <a:t>, </a:t>
              </a:r>
              <a:r>
                <a:rPr lang="en-US" dirty="0" err="1" smtClean="0"/>
                <a:t>Secondment</a:t>
              </a:r>
              <a:r>
                <a:rPr lang="en-US" dirty="0" smtClean="0"/>
                <a:t> at ABB</a:t>
              </a:r>
            </a:p>
            <a:p>
              <a:r>
                <a:rPr lang="en-US" dirty="0" smtClean="0"/>
                <a:t>ABB/RAE Research Chair since 2007</a:t>
              </a:r>
              <a:endParaRPr lang="en-US" dirty="0"/>
            </a:p>
          </p:txBody>
        </p:sp>
        <p:cxnSp>
          <p:nvCxnSpPr>
            <p:cNvPr id="150" name="Straight Connector 149"/>
            <p:cNvCxnSpPr/>
            <p:nvPr/>
          </p:nvCxnSpPr>
          <p:spPr>
            <a:xfrm>
              <a:off x="3267570" y="1786187"/>
              <a:ext cx="0" cy="286942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719426" y="1747459"/>
            <a:ext cx="1890559" cy="2124471"/>
            <a:chOff x="3798893" y="2484179"/>
            <a:chExt cx="1890559" cy="2124471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1223" y="3121445"/>
              <a:ext cx="1125387" cy="91128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4130161" y="2484179"/>
              <a:ext cx="15592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Margret Bauer</a:t>
              </a:r>
            </a:p>
            <a:p>
              <a:r>
                <a:rPr lang="en-US" dirty="0" smtClean="0"/>
                <a:t>PhD, ABB</a:t>
              </a:r>
              <a:endParaRPr lang="en-US" dirty="0"/>
            </a:p>
          </p:txBody>
        </p:sp>
        <p:cxnSp>
          <p:nvCxnSpPr>
            <p:cNvPr id="156" name="Straight Connector 155"/>
            <p:cNvCxnSpPr/>
            <p:nvPr/>
          </p:nvCxnSpPr>
          <p:spPr>
            <a:xfrm>
              <a:off x="3798893" y="3121445"/>
              <a:ext cx="15757" cy="148720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>
            <a:off x="6424012" y="3922074"/>
            <a:ext cx="1261586" cy="2272526"/>
            <a:chOff x="6498187" y="4658794"/>
            <a:chExt cx="1261586" cy="2272526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98187" y="4915511"/>
              <a:ext cx="1085252" cy="1460349"/>
            </a:xfrm>
            <a:prstGeom prst="rect">
              <a:avLst/>
            </a:prstGeom>
          </p:spPr>
        </p:pic>
        <p:cxnSp>
          <p:nvCxnSpPr>
            <p:cNvPr id="154" name="Straight Connector 153"/>
            <p:cNvCxnSpPr/>
            <p:nvPr/>
          </p:nvCxnSpPr>
          <p:spPr>
            <a:xfrm>
              <a:off x="6501762" y="4658794"/>
              <a:ext cx="21241" cy="167780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/>
            <p:cNvSpPr txBox="1"/>
            <p:nvPr/>
          </p:nvSpPr>
          <p:spPr>
            <a:xfrm>
              <a:off x="6498187" y="6284989"/>
              <a:ext cx="12615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Kevin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Starr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7709642" y="3916256"/>
            <a:ext cx="1401626" cy="2123617"/>
            <a:chOff x="7598549" y="4665804"/>
            <a:chExt cx="1401626" cy="2123617"/>
          </a:xfrm>
        </p:grpSpPr>
        <p:cxnSp>
          <p:nvCxnSpPr>
            <p:cNvPr id="155" name="Straight Connector 154"/>
            <p:cNvCxnSpPr/>
            <p:nvPr/>
          </p:nvCxnSpPr>
          <p:spPr>
            <a:xfrm>
              <a:off x="8162264" y="4665804"/>
              <a:ext cx="21241" cy="167780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8549" y="4932646"/>
              <a:ext cx="1007916" cy="1474790"/>
            </a:xfrm>
            <a:prstGeom prst="rect">
              <a:avLst/>
            </a:prstGeom>
          </p:spPr>
        </p:pic>
        <p:sp>
          <p:nvSpPr>
            <p:cNvPr id="158" name="TextBox 157"/>
            <p:cNvSpPr txBox="1"/>
            <p:nvPr/>
          </p:nvSpPr>
          <p:spPr>
            <a:xfrm>
              <a:off x="7730290" y="6420089"/>
              <a:ext cx="1269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Patric</a:t>
              </a:r>
              <a:r>
                <a:rPr lang="en-US" dirty="0" smtClean="0"/>
                <a:t> Boo</a:t>
              </a:r>
              <a:endParaRPr lang="en-US" dirty="0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196616" y="4153291"/>
            <a:ext cx="2883175" cy="1989182"/>
            <a:chOff x="270791" y="4890011"/>
            <a:chExt cx="2883175" cy="1989182"/>
          </a:xfrm>
        </p:grpSpPr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0791" y="4890011"/>
              <a:ext cx="2602219" cy="1989182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295341" y="6151932"/>
              <a:ext cx="28586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OptimizeIT</a:t>
              </a:r>
              <a:endParaRPr lang="en-US" b="1" dirty="0" smtClean="0"/>
            </a:p>
            <a:p>
              <a:r>
                <a:rPr lang="en-US" b="1" dirty="0" smtClean="0"/>
                <a:t>Loop Performance Manager</a:t>
              </a:r>
              <a:endParaRPr lang="en-US" b="1" dirty="0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3177074" y="3936760"/>
            <a:ext cx="1863663" cy="2225820"/>
            <a:chOff x="3251249" y="4673480"/>
            <a:chExt cx="1863663" cy="222582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82200" y="4911784"/>
              <a:ext cx="972064" cy="1415112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3251249" y="6252969"/>
              <a:ext cx="1863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Nunzio</a:t>
              </a:r>
              <a:r>
                <a:rPr lang="en-US" dirty="0" smtClean="0"/>
                <a:t> </a:t>
              </a:r>
            </a:p>
            <a:p>
              <a:r>
                <a:rPr lang="en-US" dirty="0" err="1" smtClean="0"/>
                <a:t>Bonavita</a:t>
              </a:r>
              <a:endParaRPr lang="en-US" dirty="0"/>
            </a:p>
          </p:txBody>
        </p:sp>
        <p:cxnSp>
          <p:nvCxnSpPr>
            <p:cNvPr id="162" name="Straight Connector 161"/>
            <p:cNvCxnSpPr/>
            <p:nvPr/>
          </p:nvCxnSpPr>
          <p:spPr>
            <a:xfrm>
              <a:off x="3298245" y="4673480"/>
              <a:ext cx="15757" cy="166311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931825" y="1769974"/>
            <a:ext cx="3047311" cy="1545612"/>
            <a:chOff x="6006000" y="2695834"/>
            <a:chExt cx="3047311" cy="15456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6000" y="2695834"/>
              <a:ext cx="1873180" cy="154561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882778" y="2711314"/>
              <a:ext cx="11705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CPM on DCS 800xA</a:t>
              </a:r>
              <a:endParaRPr lang="en-US" dirty="0"/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0" y="624147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 smtClean="0"/>
              <a:t>Horch</a:t>
            </a:r>
            <a:r>
              <a:rPr lang="en-ZA" sz="1200" dirty="0"/>
              <a:t>, A., Cox, J. W., &amp; Bonavita, N. (2007). Peak performance- root cause analysis of plant-wide disturbances. </a:t>
            </a:r>
            <a:r>
              <a:rPr lang="en-ZA" sz="1200" i="1" dirty="0"/>
              <a:t>ABB </a:t>
            </a:r>
            <a:r>
              <a:rPr lang="en-ZA" sz="1200" i="1" dirty="0" smtClean="0"/>
              <a:t>Review</a:t>
            </a:r>
            <a:r>
              <a:rPr lang="en-ZA" sz="1200" dirty="0"/>
              <a:t>, (1), 24-29</a:t>
            </a:r>
            <a:r>
              <a:rPr lang="en-ZA" sz="1200" dirty="0" smtClean="0"/>
              <a:t>.</a:t>
            </a:r>
            <a:endParaRPr lang="en-US" sz="1200" dirty="0" smtClean="0"/>
          </a:p>
          <a:p>
            <a:r>
              <a:rPr lang="en-US" sz="1200" dirty="0" smtClean="0"/>
              <a:t>Starr, K. (2012). Expert access – anytime, anywhere. </a:t>
            </a:r>
            <a:r>
              <a:rPr lang="en-US" sz="1200" i="1" dirty="0" smtClean="0"/>
              <a:t>ABB Review</a:t>
            </a:r>
            <a:r>
              <a:rPr lang="en-US" sz="1200" dirty="0" smtClean="0"/>
              <a:t> (2), 12-17. </a:t>
            </a:r>
          </a:p>
          <a:p>
            <a:r>
              <a:rPr lang="en-US" sz="1200" dirty="0" smtClean="0"/>
              <a:t>Boo, P. (2015). A service tool grows up. </a:t>
            </a:r>
            <a:r>
              <a:rPr lang="en-US" sz="1200" i="1" dirty="0" smtClean="0"/>
              <a:t>ABB Review</a:t>
            </a:r>
            <a:r>
              <a:rPr lang="en-US" sz="1200" dirty="0" smtClean="0"/>
              <a:t> (1), 27-31.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18215373" y="3186446"/>
            <a:ext cx="65264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cxnSp>
        <p:nvCxnSpPr>
          <p:cNvPr id="257" name="Straight Connector 256"/>
          <p:cNvCxnSpPr/>
          <p:nvPr/>
        </p:nvCxnSpPr>
        <p:spPr>
          <a:xfrm>
            <a:off x="14495363" y="-18665"/>
            <a:ext cx="5537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flipV="1">
            <a:off x="15049138" y="-188349"/>
            <a:ext cx="0" cy="172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90805" y="3330548"/>
            <a:ext cx="8658295" cy="590379"/>
            <a:chOff x="9859215" y="3185142"/>
            <a:chExt cx="8658295" cy="590379"/>
          </a:xfrm>
        </p:grpSpPr>
        <p:sp>
          <p:nvSpPr>
            <p:cNvPr id="199" name="TextBox 198"/>
            <p:cNvSpPr txBox="1"/>
            <p:nvPr/>
          </p:nvSpPr>
          <p:spPr>
            <a:xfrm>
              <a:off x="9859215" y="3185142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2000</a:t>
              </a:r>
              <a:endParaRPr lang="en-US" dirty="0"/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V="1">
              <a:off x="10185537" y="3494617"/>
              <a:ext cx="0" cy="2761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Group 109"/>
            <p:cNvGrpSpPr/>
            <p:nvPr/>
          </p:nvGrpSpPr>
          <p:grpSpPr>
            <a:xfrm>
              <a:off x="10725338" y="3603303"/>
              <a:ext cx="553775" cy="172218"/>
              <a:chOff x="280403" y="3158424"/>
              <a:chExt cx="359997" cy="144000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>
                <a:off x="280403" y="3300305"/>
                <a:ext cx="35999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V="1">
                <a:off x="640400" y="3158424"/>
                <a:ext cx="0" cy="144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/>
            <p:cNvGrpSpPr/>
            <p:nvPr/>
          </p:nvGrpSpPr>
          <p:grpSpPr>
            <a:xfrm>
              <a:off x="10167988" y="3603303"/>
              <a:ext cx="553775" cy="172218"/>
              <a:chOff x="280403" y="3158424"/>
              <a:chExt cx="359997" cy="144000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>
                <a:off x="280403" y="3300305"/>
                <a:ext cx="35999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flipV="1">
                <a:off x="640400" y="3158424"/>
                <a:ext cx="0" cy="144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Group 111"/>
            <p:cNvGrpSpPr/>
            <p:nvPr/>
          </p:nvGrpSpPr>
          <p:grpSpPr>
            <a:xfrm>
              <a:off x="11840038" y="3603303"/>
              <a:ext cx="553775" cy="172218"/>
              <a:chOff x="280403" y="3158424"/>
              <a:chExt cx="359997" cy="144000"/>
            </a:xfrm>
          </p:grpSpPr>
          <p:cxnSp>
            <p:nvCxnSpPr>
              <p:cNvPr id="192" name="Straight Connector 191"/>
              <p:cNvCxnSpPr/>
              <p:nvPr/>
            </p:nvCxnSpPr>
            <p:spPr>
              <a:xfrm>
                <a:off x="280403" y="3300305"/>
                <a:ext cx="35999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flipV="1">
                <a:off x="640400" y="3158424"/>
                <a:ext cx="0" cy="144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/>
            <p:cNvGrpSpPr/>
            <p:nvPr/>
          </p:nvGrpSpPr>
          <p:grpSpPr>
            <a:xfrm>
              <a:off x="11282688" y="3603303"/>
              <a:ext cx="553775" cy="172218"/>
              <a:chOff x="280403" y="3158424"/>
              <a:chExt cx="359997" cy="144000"/>
            </a:xfrm>
          </p:grpSpPr>
          <p:cxnSp>
            <p:nvCxnSpPr>
              <p:cNvPr id="190" name="Straight Connector 189"/>
              <p:cNvCxnSpPr/>
              <p:nvPr/>
            </p:nvCxnSpPr>
            <p:spPr>
              <a:xfrm>
                <a:off x="280403" y="3300305"/>
                <a:ext cx="35999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flipV="1">
                <a:off x="640400" y="3158424"/>
                <a:ext cx="0" cy="144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0" name="TextBox 199"/>
            <p:cNvSpPr txBox="1"/>
            <p:nvPr/>
          </p:nvSpPr>
          <p:spPr>
            <a:xfrm>
              <a:off x="12649025" y="3186446"/>
              <a:ext cx="6526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2005</a:t>
              </a:r>
              <a:endParaRPr lang="en-US" dirty="0"/>
            </a:p>
          </p:txBody>
        </p:sp>
        <p:cxnSp>
          <p:nvCxnSpPr>
            <p:cNvPr id="222" name="Straight Connector 221"/>
            <p:cNvCxnSpPr/>
            <p:nvPr/>
          </p:nvCxnSpPr>
          <p:spPr>
            <a:xfrm flipV="1">
              <a:off x="12968711" y="3494617"/>
              <a:ext cx="0" cy="2761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3" name="Group 222"/>
            <p:cNvGrpSpPr/>
            <p:nvPr/>
          </p:nvGrpSpPr>
          <p:grpSpPr>
            <a:xfrm>
              <a:off x="13508512" y="3603303"/>
              <a:ext cx="553775" cy="172218"/>
              <a:chOff x="280403" y="3158424"/>
              <a:chExt cx="359997" cy="144000"/>
            </a:xfrm>
          </p:grpSpPr>
          <p:cxnSp>
            <p:nvCxnSpPr>
              <p:cNvPr id="234" name="Straight Connector 233"/>
              <p:cNvCxnSpPr/>
              <p:nvPr/>
            </p:nvCxnSpPr>
            <p:spPr>
              <a:xfrm>
                <a:off x="280403" y="3300305"/>
                <a:ext cx="35999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flipV="1">
                <a:off x="640400" y="3158424"/>
                <a:ext cx="0" cy="144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4" name="Group 223"/>
            <p:cNvGrpSpPr/>
            <p:nvPr/>
          </p:nvGrpSpPr>
          <p:grpSpPr>
            <a:xfrm>
              <a:off x="12951162" y="3603303"/>
              <a:ext cx="553775" cy="172218"/>
              <a:chOff x="280403" y="3158424"/>
              <a:chExt cx="359997" cy="144000"/>
            </a:xfrm>
          </p:grpSpPr>
          <p:cxnSp>
            <p:nvCxnSpPr>
              <p:cNvPr id="232" name="Straight Connector 231"/>
              <p:cNvCxnSpPr/>
              <p:nvPr/>
            </p:nvCxnSpPr>
            <p:spPr>
              <a:xfrm>
                <a:off x="280403" y="3300305"/>
                <a:ext cx="35999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flipV="1">
                <a:off x="640400" y="3158424"/>
                <a:ext cx="0" cy="144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" name="Group 224"/>
            <p:cNvGrpSpPr/>
            <p:nvPr/>
          </p:nvGrpSpPr>
          <p:grpSpPr>
            <a:xfrm>
              <a:off x="14623212" y="3603303"/>
              <a:ext cx="553775" cy="172218"/>
              <a:chOff x="280403" y="3158424"/>
              <a:chExt cx="359997" cy="144000"/>
            </a:xfrm>
          </p:grpSpPr>
          <p:cxnSp>
            <p:nvCxnSpPr>
              <p:cNvPr id="230" name="Straight Connector 229"/>
              <p:cNvCxnSpPr/>
              <p:nvPr/>
            </p:nvCxnSpPr>
            <p:spPr>
              <a:xfrm>
                <a:off x="280403" y="3300305"/>
                <a:ext cx="35999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flipV="1">
                <a:off x="640400" y="3158424"/>
                <a:ext cx="0" cy="144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6" name="Group 225"/>
            <p:cNvGrpSpPr/>
            <p:nvPr/>
          </p:nvGrpSpPr>
          <p:grpSpPr>
            <a:xfrm>
              <a:off x="14065862" y="3603303"/>
              <a:ext cx="553775" cy="172218"/>
              <a:chOff x="280403" y="3158424"/>
              <a:chExt cx="359997" cy="144000"/>
            </a:xfrm>
          </p:grpSpPr>
          <p:cxnSp>
            <p:nvCxnSpPr>
              <p:cNvPr id="228" name="Straight Connector 227"/>
              <p:cNvCxnSpPr/>
              <p:nvPr/>
            </p:nvCxnSpPr>
            <p:spPr>
              <a:xfrm>
                <a:off x="280403" y="3300305"/>
                <a:ext cx="35999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flipV="1">
                <a:off x="640400" y="3158424"/>
                <a:ext cx="0" cy="144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7" name="TextBox 226"/>
            <p:cNvSpPr txBox="1"/>
            <p:nvPr/>
          </p:nvSpPr>
          <p:spPr>
            <a:xfrm>
              <a:off x="15432199" y="3186446"/>
              <a:ext cx="6526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2010</a:t>
              </a:r>
              <a:endParaRPr lang="en-US" dirty="0"/>
            </a:p>
          </p:txBody>
        </p:sp>
        <p:cxnSp>
          <p:nvCxnSpPr>
            <p:cNvPr id="238" name="Straight Connector 237"/>
            <p:cNvCxnSpPr/>
            <p:nvPr/>
          </p:nvCxnSpPr>
          <p:spPr>
            <a:xfrm flipV="1">
              <a:off x="15751885" y="3494617"/>
              <a:ext cx="0" cy="2761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9" name="Group 238"/>
            <p:cNvGrpSpPr/>
            <p:nvPr/>
          </p:nvGrpSpPr>
          <p:grpSpPr>
            <a:xfrm>
              <a:off x="16291686" y="3603303"/>
              <a:ext cx="553775" cy="172218"/>
              <a:chOff x="280403" y="3158424"/>
              <a:chExt cx="359997" cy="144000"/>
            </a:xfrm>
          </p:grpSpPr>
          <p:cxnSp>
            <p:nvCxnSpPr>
              <p:cNvPr id="250" name="Straight Connector 249"/>
              <p:cNvCxnSpPr/>
              <p:nvPr/>
            </p:nvCxnSpPr>
            <p:spPr>
              <a:xfrm>
                <a:off x="280403" y="3300305"/>
                <a:ext cx="35999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 flipV="1">
                <a:off x="640400" y="3158424"/>
                <a:ext cx="0" cy="144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" name="Group 239"/>
            <p:cNvGrpSpPr/>
            <p:nvPr/>
          </p:nvGrpSpPr>
          <p:grpSpPr>
            <a:xfrm>
              <a:off x="15734336" y="3603303"/>
              <a:ext cx="553775" cy="172218"/>
              <a:chOff x="280403" y="3158424"/>
              <a:chExt cx="359997" cy="144000"/>
            </a:xfrm>
          </p:grpSpPr>
          <p:cxnSp>
            <p:nvCxnSpPr>
              <p:cNvPr id="248" name="Straight Connector 247"/>
              <p:cNvCxnSpPr/>
              <p:nvPr/>
            </p:nvCxnSpPr>
            <p:spPr>
              <a:xfrm>
                <a:off x="280403" y="3300305"/>
                <a:ext cx="35999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flipV="1">
                <a:off x="640400" y="3158424"/>
                <a:ext cx="0" cy="144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" name="Group 240"/>
            <p:cNvGrpSpPr/>
            <p:nvPr/>
          </p:nvGrpSpPr>
          <p:grpSpPr>
            <a:xfrm>
              <a:off x="17406386" y="3603303"/>
              <a:ext cx="553775" cy="172218"/>
              <a:chOff x="280403" y="3158424"/>
              <a:chExt cx="359997" cy="144000"/>
            </a:xfrm>
          </p:grpSpPr>
          <p:cxnSp>
            <p:nvCxnSpPr>
              <p:cNvPr id="246" name="Straight Connector 245"/>
              <p:cNvCxnSpPr/>
              <p:nvPr/>
            </p:nvCxnSpPr>
            <p:spPr>
              <a:xfrm>
                <a:off x="280403" y="3300305"/>
                <a:ext cx="35999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flipV="1">
                <a:off x="640400" y="3158424"/>
                <a:ext cx="0" cy="144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2" name="Group 241"/>
            <p:cNvGrpSpPr/>
            <p:nvPr/>
          </p:nvGrpSpPr>
          <p:grpSpPr>
            <a:xfrm>
              <a:off x="16849036" y="3603303"/>
              <a:ext cx="553775" cy="172218"/>
              <a:chOff x="280403" y="3158424"/>
              <a:chExt cx="359997" cy="144000"/>
            </a:xfrm>
          </p:grpSpPr>
          <p:cxnSp>
            <p:nvCxnSpPr>
              <p:cNvPr id="244" name="Straight Connector 243"/>
              <p:cNvCxnSpPr/>
              <p:nvPr/>
            </p:nvCxnSpPr>
            <p:spPr>
              <a:xfrm>
                <a:off x="280403" y="3300305"/>
                <a:ext cx="35999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flipV="1">
                <a:off x="640400" y="3158424"/>
                <a:ext cx="0" cy="144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2" name="Straight Connector 251"/>
            <p:cNvCxnSpPr/>
            <p:nvPr/>
          </p:nvCxnSpPr>
          <p:spPr>
            <a:xfrm flipV="1">
              <a:off x="18517510" y="3499330"/>
              <a:ext cx="0" cy="27619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>
              <a:off x="12393813" y="3770808"/>
              <a:ext cx="5537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15180203" y="3775521"/>
              <a:ext cx="5537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17963735" y="3775521"/>
              <a:ext cx="5537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>
            <a:off x="8422778" y="3340796"/>
            <a:ext cx="65264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51227" y="4694692"/>
            <a:ext cx="130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Service 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47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7578" y="1205802"/>
            <a:ext cx="7531830" cy="4995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433"/>
            <a:ext cx="914940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ABB’s Service Port – what’s </a:t>
            </a:r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09" y="6229252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Starr, K. D., Petersen, H., &amp; Bauer, M. (2016). Control loop performance monitoring–ABB’s experience over two decades. </a:t>
            </a:r>
            <a:r>
              <a:rPr lang="en-ZA" i="1" dirty="0"/>
              <a:t>IFAC-PapersOnLine</a:t>
            </a:r>
            <a:r>
              <a:rPr lang="en-ZA" dirty="0"/>
              <a:t>, 49(7), 526-532</a:t>
            </a:r>
            <a:r>
              <a:rPr lang="en-ZA" dirty="0" smtClean="0"/>
              <a:t>.</a:t>
            </a:r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>
            <a:off x="0" y="1644418"/>
            <a:ext cx="3830517" cy="360148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On site PC and off-site notifications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Considers </a:t>
            </a:r>
            <a:r>
              <a:rPr lang="en-US" sz="2400" dirty="0" smtClean="0">
                <a:solidFill>
                  <a:schemeClr val="tx1"/>
                </a:solidFill>
              </a:rPr>
              <a:t>workflow</a:t>
            </a:r>
            <a:r>
              <a:rPr lang="en-US" sz="2400" dirty="0" smtClean="0">
                <a:solidFill>
                  <a:schemeClr val="tx1"/>
                </a:solidFill>
              </a:rPr>
              <a:t>, i.e.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Initialization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Training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Target setting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View, Scan, Track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KPI representation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Wingdings"/>
                <a:cs typeface="Calibri"/>
                <a:sym typeface="Wingdings"/>
              </a:rPr>
              <a:t> 5,000+ installations</a:t>
            </a:r>
            <a:endParaRPr lang="en-US"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140" y="972431"/>
            <a:ext cx="5972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It’s not the </a:t>
            </a:r>
            <a:r>
              <a:rPr lang="en-US" sz="3600" dirty="0" smtClean="0"/>
              <a:t>algorithm…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261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Industrie</a:t>
            </a:r>
            <a:r>
              <a:rPr lang="en-US" dirty="0" smtClean="0"/>
              <a:t> 4.0: Changing requirements for control engineering</a:t>
            </a:r>
            <a:endParaRPr lang="en-US" dirty="0"/>
          </a:p>
        </p:txBody>
      </p:sp>
      <p:sp>
        <p:nvSpPr>
          <p:cNvPr id="3" name="Text Placeholder 10"/>
          <p:cNvSpPr txBox="1">
            <a:spLocks/>
          </p:cNvSpPr>
          <p:nvPr/>
        </p:nvSpPr>
        <p:spPr>
          <a:xfrm>
            <a:off x="0" y="6529883"/>
            <a:ext cx="6962775" cy="352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1400" smtClean="0"/>
              <a:t>Graphic based on Kunschert &amp; Glaser, VHS4Business Thementag Industrie 4.0, 2015</a:t>
            </a:r>
            <a:endParaRPr lang="en-US" sz="1400" dirty="0"/>
          </a:p>
        </p:txBody>
      </p:sp>
      <p:sp>
        <p:nvSpPr>
          <p:cNvPr id="4" name="Rounded Rectangle 3"/>
          <p:cNvSpPr/>
          <p:nvPr/>
        </p:nvSpPr>
        <p:spPr>
          <a:xfrm>
            <a:off x="269410" y="1667599"/>
            <a:ext cx="2668471" cy="475907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err="1" smtClean="0">
                <a:solidFill>
                  <a:srgbClr val="F63AFF"/>
                </a:solidFill>
              </a:rPr>
              <a:t>Industrie</a:t>
            </a:r>
            <a:r>
              <a:rPr lang="en-US" sz="2400" dirty="0" smtClean="0">
                <a:solidFill>
                  <a:srgbClr val="F63AFF"/>
                </a:solidFill>
              </a:rPr>
              <a:t> 2.0</a:t>
            </a:r>
          </a:p>
          <a:p>
            <a:pPr algn="ctr"/>
            <a:r>
              <a:rPr lang="en-US" sz="1600" dirty="0" smtClean="0">
                <a:solidFill>
                  <a:srgbClr val="F63AFF"/>
                </a:solidFill>
              </a:rPr>
              <a:t>1870: </a:t>
            </a:r>
            <a:r>
              <a:rPr lang="en-US" sz="1600" dirty="0" smtClean="0">
                <a:solidFill>
                  <a:srgbClr val="F63AFF"/>
                </a:solidFill>
              </a:rPr>
              <a:t>Mass production, electricity</a:t>
            </a:r>
            <a:endParaRPr lang="en-US" sz="1600" dirty="0" smtClean="0">
              <a:solidFill>
                <a:srgbClr val="F63AFF"/>
              </a:solidFill>
            </a:endParaRPr>
          </a:p>
          <a:p>
            <a:pPr algn="ctr"/>
            <a:endParaRPr lang="en-US" sz="2400" dirty="0">
              <a:solidFill>
                <a:srgbClr val="F63A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31402" y="1667599"/>
            <a:ext cx="2668471" cy="475907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err="1" smtClean="0">
                <a:solidFill>
                  <a:srgbClr val="F63AFF"/>
                </a:solidFill>
              </a:rPr>
              <a:t>Industrie</a:t>
            </a:r>
            <a:r>
              <a:rPr lang="en-US" sz="2400" dirty="0" smtClean="0">
                <a:solidFill>
                  <a:srgbClr val="F63AFF"/>
                </a:solidFill>
              </a:rPr>
              <a:t> 3.0</a:t>
            </a:r>
          </a:p>
          <a:p>
            <a:pPr algn="ctr"/>
            <a:r>
              <a:rPr lang="en-US" sz="1600" dirty="0" smtClean="0">
                <a:solidFill>
                  <a:srgbClr val="F63AFF"/>
                </a:solidFill>
              </a:rPr>
              <a:t>1969: </a:t>
            </a:r>
            <a:r>
              <a:rPr lang="en-US" sz="1600" dirty="0" smtClean="0">
                <a:solidFill>
                  <a:srgbClr val="F63AFF"/>
                </a:solidFill>
              </a:rPr>
              <a:t>Computer &amp; automation</a:t>
            </a:r>
            <a:endParaRPr lang="en-US" sz="1600" dirty="0">
              <a:solidFill>
                <a:srgbClr val="F63A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69287" y="1667599"/>
            <a:ext cx="2668471" cy="475907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err="1" smtClean="0">
                <a:solidFill>
                  <a:srgbClr val="F63AFF"/>
                </a:solidFill>
              </a:rPr>
              <a:t>Industrie</a:t>
            </a:r>
            <a:r>
              <a:rPr lang="en-US" sz="2400" dirty="0" smtClean="0">
                <a:solidFill>
                  <a:srgbClr val="F63AFF"/>
                </a:solidFill>
              </a:rPr>
              <a:t> 4.0</a:t>
            </a:r>
          </a:p>
          <a:p>
            <a:pPr algn="ctr"/>
            <a:r>
              <a:rPr lang="en-US" sz="1600" dirty="0" smtClean="0">
                <a:solidFill>
                  <a:srgbClr val="F63AFF"/>
                </a:solidFill>
              </a:rPr>
              <a:t>2010: Internet of </a:t>
            </a:r>
            <a:r>
              <a:rPr lang="en-US" sz="1600" dirty="0" smtClean="0">
                <a:solidFill>
                  <a:srgbClr val="F63AFF"/>
                </a:solidFill>
              </a:rPr>
              <a:t>Things, Cyber </a:t>
            </a:r>
            <a:r>
              <a:rPr lang="en-US" sz="1600" dirty="0" err="1" smtClean="0">
                <a:solidFill>
                  <a:srgbClr val="F63AFF"/>
                </a:solidFill>
              </a:rPr>
              <a:t>Phyiscal</a:t>
            </a:r>
            <a:r>
              <a:rPr lang="en-US" sz="1600" dirty="0" smtClean="0">
                <a:solidFill>
                  <a:srgbClr val="F63AFF"/>
                </a:solidFill>
              </a:rPr>
              <a:t> Systems</a:t>
            </a:r>
            <a:endParaRPr lang="en-US" sz="1600" dirty="0">
              <a:solidFill>
                <a:srgbClr val="F63AFF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57200" y="2803324"/>
            <a:ext cx="2395172" cy="2580393"/>
            <a:chOff x="457200" y="2803324"/>
            <a:chExt cx="2395172" cy="2580393"/>
          </a:xfrm>
        </p:grpSpPr>
        <p:sp>
          <p:nvSpPr>
            <p:cNvPr id="9" name="Oval 8"/>
            <p:cNvSpPr/>
            <p:nvPr/>
          </p:nvSpPr>
          <p:spPr bwMode="gray">
            <a:xfrm>
              <a:off x="457200" y="2803324"/>
              <a:ext cx="2026487" cy="202648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endPara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gray">
            <a:xfrm>
              <a:off x="2167158" y="4582924"/>
              <a:ext cx="562733" cy="56273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endPara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 bwMode="gray">
            <a:xfrm>
              <a:off x="1017045" y="3642998"/>
              <a:ext cx="906796" cy="319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indent="0" algn="l" rtl="0" fontAlgn="base">
                <a:spcBef>
                  <a:spcPts val="1100"/>
                </a:spcBef>
                <a:spcAft>
                  <a:spcPct val="0"/>
                </a:spcAft>
                <a:buClr>
                  <a:schemeClr val="accent5"/>
                </a:buClr>
                <a:buSzPct val="70000"/>
                <a:buNone/>
              </a:pPr>
              <a:r>
                <a:rPr lang="en-US" sz="1200" kern="1200" dirty="0" smtClean="0">
                  <a:latin typeface="Arial" pitchFamily="34" charset="0"/>
                  <a:ea typeface="+mn-ea"/>
                  <a:cs typeface="Arial" pitchFamily="34" charset="0"/>
                </a:rPr>
                <a:t>Mechanical</a:t>
              </a:r>
            </a:p>
          </p:txBody>
        </p:sp>
        <p:sp>
          <p:nvSpPr>
            <p:cNvPr id="12" name="TextBox 11"/>
            <p:cNvSpPr txBox="1"/>
            <p:nvPr/>
          </p:nvSpPr>
          <p:spPr bwMode="gray">
            <a:xfrm>
              <a:off x="1945576" y="5063814"/>
              <a:ext cx="906796" cy="319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indent="0" algn="l" rtl="0" fontAlgn="base">
                <a:spcBef>
                  <a:spcPts val="1100"/>
                </a:spcBef>
                <a:spcAft>
                  <a:spcPct val="0"/>
                </a:spcAft>
                <a:buClr>
                  <a:schemeClr val="accent5"/>
                </a:buClr>
                <a:buSzPct val="70000"/>
                <a:buNone/>
              </a:pPr>
              <a:r>
                <a:rPr lang="en-US" sz="1200" kern="1200" dirty="0" smtClean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Electrical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96901" y="5631353"/>
            <a:ext cx="194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Pneumatic control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02647" y="5631353"/>
            <a:ext cx="1543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Digital control</a:t>
            </a:r>
            <a:endParaRPr lang="en-US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3432086" y="2933270"/>
            <a:ext cx="2408199" cy="2201147"/>
            <a:chOff x="3432086" y="2636912"/>
            <a:chExt cx="2408199" cy="2201147"/>
          </a:xfrm>
        </p:grpSpPr>
        <p:sp>
          <p:nvSpPr>
            <p:cNvPr id="15" name="Oval 14"/>
            <p:cNvSpPr/>
            <p:nvPr/>
          </p:nvSpPr>
          <p:spPr bwMode="gray">
            <a:xfrm>
              <a:off x="3432086" y="2902210"/>
              <a:ext cx="1527596" cy="152759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endPara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gray">
            <a:xfrm>
              <a:off x="4093790" y="3582610"/>
              <a:ext cx="1255449" cy="1255449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endPara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gray">
            <a:xfrm>
              <a:off x="5163596" y="2933844"/>
              <a:ext cx="562733" cy="56273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endPara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 bwMode="gray">
            <a:xfrm>
              <a:off x="5049638" y="2636912"/>
              <a:ext cx="790647" cy="305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indent="0" algn="ctr" rtl="0" fontAlgn="base">
                <a:spcBef>
                  <a:spcPts val="1100"/>
                </a:spcBef>
                <a:spcAft>
                  <a:spcPct val="0"/>
                </a:spcAft>
                <a:buClr>
                  <a:schemeClr val="accent5"/>
                </a:buClr>
                <a:buSzPct val="70000"/>
                <a:buNone/>
              </a:pPr>
              <a:r>
                <a:rPr lang="en-US" sz="1200" kern="1200" dirty="0" smtClean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IT</a:t>
              </a:r>
            </a:p>
          </p:txBody>
        </p:sp>
        <p:sp>
          <p:nvSpPr>
            <p:cNvPr id="19" name="TextBox 18"/>
            <p:cNvSpPr txBox="1"/>
            <p:nvPr/>
          </p:nvSpPr>
          <p:spPr bwMode="gray">
            <a:xfrm>
              <a:off x="3715742" y="3271274"/>
              <a:ext cx="906796" cy="319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indent="0" algn="l" rtl="0" fontAlgn="base">
                <a:spcBef>
                  <a:spcPts val="1100"/>
                </a:spcBef>
                <a:spcAft>
                  <a:spcPct val="0"/>
                </a:spcAft>
                <a:buClr>
                  <a:schemeClr val="accent5"/>
                </a:buClr>
                <a:buSzPct val="70000"/>
                <a:buNone/>
              </a:pPr>
              <a:r>
                <a:rPr lang="en-US" sz="1200" kern="1200" dirty="0" smtClean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Mechanical</a:t>
              </a:r>
            </a:p>
          </p:txBody>
        </p:sp>
        <p:sp>
          <p:nvSpPr>
            <p:cNvPr id="20" name="TextBox 19"/>
            <p:cNvSpPr txBox="1"/>
            <p:nvPr/>
          </p:nvSpPr>
          <p:spPr bwMode="gray">
            <a:xfrm>
              <a:off x="4506284" y="4269853"/>
              <a:ext cx="906796" cy="319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indent="0" algn="l" rtl="0" fontAlgn="base">
                <a:spcBef>
                  <a:spcPts val="1100"/>
                </a:spcBef>
                <a:spcAft>
                  <a:spcPct val="0"/>
                </a:spcAft>
                <a:buClr>
                  <a:schemeClr val="accent5"/>
                </a:buClr>
                <a:buSzPct val="70000"/>
                <a:buNone/>
              </a:pPr>
              <a:r>
                <a:rPr lang="en-US" sz="1200" kern="1200" dirty="0" smtClean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Electrical</a:t>
              </a:r>
            </a:p>
          </p:txBody>
        </p:sp>
        <p:sp>
          <p:nvSpPr>
            <p:cNvPr id="21" name="TextBox 20"/>
            <p:cNvSpPr txBox="1"/>
            <p:nvPr/>
          </p:nvSpPr>
          <p:spPr bwMode="gray">
            <a:xfrm rot="19066424">
              <a:off x="4042462" y="3856356"/>
              <a:ext cx="906796" cy="319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indent="0" algn="l" rtl="0" fontAlgn="base">
                <a:spcBef>
                  <a:spcPts val="1100"/>
                </a:spcBef>
                <a:spcAft>
                  <a:spcPct val="0"/>
                </a:spcAft>
                <a:buClr>
                  <a:schemeClr val="accent5"/>
                </a:buClr>
                <a:buSzPct val="70000"/>
                <a:buNone/>
              </a:pPr>
              <a:r>
                <a:rPr lang="en-US" sz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Mechatronics</a:t>
              </a:r>
              <a:endParaRPr lang="en-US" sz="1200" kern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382545" y="2991626"/>
            <a:ext cx="2304255" cy="2242157"/>
            <a:chOff x="6382545" y="2991626"/>
            <a:chExt cx="2304255" cy="2242157"/>
          </a:xfrm>
        </p:grpSpPr>
        <p:sp>
          <p:nvSpPr>
            <p:cNvPr id="24" name="Oval 23"/>
            <p:cNvSpPr/>
            <p:nvPr/>
          </p:nvSpPr>
          <p:spPr bwMode="gray">
            <a:xfrm>
              <a:off x="6386485" y="3563676"/>
              <a:ext cx="1002535" cy="100253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endPara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gray">
            <a:xfrm>
              <a:off x="6728210" y="4060981"/>
              <a:ext cx="1172802" cy="1172802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endPara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gray">
            <a:xfrm>
              <a:off x="7112215" y="2991626"/>
              <a:ext cx="1574585" cy="157458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endPara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 bwMode="gray">
            <a:xfrm>
              <a:off x="7594278" y="3576045"/>
              <a:ext cx="822632" cy="333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indent="0" algn="l" rtl="0" fontAlgn="base">
                <a:spcBef>
                  <a:spcPts val="1100"/>
                </a:spcBef>
                <a:spcAft>
                  <a:spcPct val="0"/>
                </a:spcAft>
                <a:buClr>
                  <a:schemeClr val="accent5"/>
                </a:buClr>
                <a:buSzPct val="70000"/>
                <a:buNone/>
              </a:pPr>
              <a:r>
                <a:rPr lang="en-US" sz="1200" kern="1200" dirty="0" smtClean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IT</a:t>
              </a:r>
            </a:p>
          </p:txBody>
        </p:sp>
        <p:sp>
          <p:nvSpPr>
            <p:cNvPr id="28" name="TextBox 27"/>
            <p:cNvSpPr txBox="1"/>
            <p:nvPr/>
          </p:nvSpPr>
          <p:spPr bwMode="gray">
            <a:xfrm>
              <a:off x="6382545" y="3838706"/>
              <a:ext cx="906796" cy="319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indent="0" algn="l" rtl="0" fontAlgn="base">
                <a:spcBef>
                  <a:spcPts val="1100"/>
                </a:spcBef>
                <a:spcAft>
                  <a:spcPct val="0"/>
                </a:spcAft>
                <a:buClr>
                  <a:schemeClr val="accent5"/>
                </a:buClr>
                <a:buSzPct val="70000"/>
                <a:buNone/>
              </a:pPr>
              <a:r>
                <a:rPr lang="en-US" sz="1200" kern="1200" dirty="0" smtClean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Mechanical</a:t>
              </a:r>
            </a:p>
          </p:txBody>
        </p:sp>
        <p:sp>
          <p:nvSpPr>
            <p:cNvPr id="29" name="TextBox 28"/>
            <p:cNvSpPr txBox="1"/>
            <p:nvPr/>
          </p:nvSpPr>
          <p:spPr bwMode="gray">
            <a:xfrm>
              <a:off x="6891220" y="4688706"/>
              <a:ext cx="906796" cy="319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indent="0" algn="l" rtl="0" fontAlgn="base">
                <a:spcBef>
                  <a:spcPts val="1100"/>
                </a:spcBef>
                <a:spcAft>
                  <a:spcPct val="0"/>
                </a:spcAft>
                <a:buClr>
                  <a:schemeClr val="accent5"/>
                </a:buClr>
                <a:buSzPct val="70000"/>
                <a:buNone/>
              </a:pPr>
              <a:r>
                <a:rPr lang="en-US" sz="1200" kern="1200" dirty="0" smtClean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Electrical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366032" y="5631353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9190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  <p:bldP spid="14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2116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Bauer, M., Schmidt, W., </a:t>
            </a:r>
            <a:r>
              <a:rPr lang="en-US" dirty="0" err="1" smtClean="0"/>
              <a:t>Schlake</a:t>
            </a:r>
            <a:r>
              <a:rPr lang="en-US" dirty="0" smtClean="0"/>
              <a:t>, J., Larsen, P. and Johansson, C., 2016. Integrating IT and OT. Leveraging operational technology integration with Decathlon Services.  </a:t>
            </a:r>
            <a:r>
              <a:rPr lang="en-US" i="1" dirty="0" smtClean="0"/>
              <a:t>ABB Review</a:t>
            </a:r>
            <a:r>
              <a:rPr lang="en-US" dirty="0" smtClean="0"/>
              <a:t> </a:t>
            </a:r>
            <a:r>
              <a:rPr lang="en-US" dirty="0" smtClean="0"/>
              <a:t>(2), </a:t>
            </a:r>
            <a:r>
              <a:rPr lang="en-US" dirty="0" smtClean="0"/>
              <a:t>60-67.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1890" y="60472"/>
            <a:ext cx="5972518" cy="47924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776" y="393681"/>
            <a:ext cx="5609632" cy="4594719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151900" y="3356244"/>
            <a:ext cx="2007220" cy="2840307"/>
          </a:xfrm>
          <a:prstGeom prst="rect">
            <a:avLst/>
          </a:prstGeom>
          <a:solidFill>
            <a:srgbClr val="1719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1900" y="3356244"/>
            <a:ext cx="1978176" cy="27961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7276042" y="0"/>
            <a:ext cx="396875" cy="179917"/>
          </a:xfrm>
          <a:prstGeom prst="rect">
            <a:avLst/>
          </a:prstGeom>
          <a:solidFill>
            <a:srgbClr val="1719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78563" y="24349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ABB’s DECATHLON SERVICES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5368" y="4990938"/>
            <a:ext cx="6168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Contact:</a:t>
            </a:r>
            <a:r>
              <a:rPr lang="en-US" sz="2000" dirty="0" smtClean="0"/>
              <a:t> Christian Johansson, </a:t>
            </a:r>
            <a:r>
              <a:rPr lang="en-US" sz="2000" dirty="0" smtClean="0">
                <a:hlinkClick r:id="rId6"/>
              </a:rPr>
              <a:t>christian.johansson@se.abb.com</a:t>
            </a:r>
            <a:r>
              <a:rPr lang="en-US" sz="2000" dirty="0" smtClean="0"/>
              <a:t> (ABB Malmö)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9378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476" y="-1"/>
            <a:ext cx="5696158" cy="32040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6476" y="2891336"/>
            <a:ext cx="643277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No (big, dark) data analysis without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Context for </a:t>
            </a:r>
            <a:r>
              <a:rPr lang="en-US" sz="2400" dirty="0" smtClean="0">
                <a:solidFill>
                  <a:schemeClr val="bg1"/>
                </a:solidFill>
              </a:rPr>
              <a:t>DATA </a:t>
            </a:r>
            <a:r>
              <a:rPr lang="en-US" sz="2400" dirty="0">
                <a:solidFill>
                  <a:schemeClr val="bg1"/>
                </a:solidFill>
              </a:rPr>
              <a:t>and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Context of the </a:t>
            </a:r>
            <a:r>
              <a:rPr lang="en-US" sz="2400" dirty="0" smtClean="0">
                <a:solidFill>
                  <a:schemeClr val="bg1"/>
                </a:solidFill>
              </a:rPr>
              <a:t>PROBLEM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Consider </a:t>
            </a:r>
            <a:r>
              <a:rPr lang="en-US" sz="2400" dirty="0">
                <a:solidFill>
                  <a:schemeClr val="bg1"/>
                </a:solidFill>
              </a:rPr>
              <a:t>the workflow when developing solutions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Control </a:t>
            </a:r>
            <a:r>
              <a:rPr lang="en-US" sz="2400" dirty="0">
                <a:solidFill>
                  <a:schemeClr val="bg1"/>
                </a:solidFill>
              </a:rPr>
              <a:t>engineering is moving towards IT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1964" y="5938324"/>
            <a:ext cx="606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E46F9"/>
                </a:solidFill>
              </a:rPr>
              <a:t>Thanks to: Kevin Brooks, Alexander </a:t>
            </a:r>
            <a:r>
              <a:rPr lang="en-US" dirty="0" err="1" smtClean="0">
                <a:solidFill>
                  <a:srgbClr val="FE46F9"/>
                </a:solidFill>
              </a:rPr>
              <a:t>Horch</a:t>
            </a:r>
            <a:r>
              <a:rPr lang="en-US" dirty="0" smtClean="0">
                <a:solidFill>
                  <a:srgbClr val="FE46F9"/>
                </a:solidFill>
              </a:rPr>
              <a:t>, Christian Johansson</a:t>
            </a:r>
            <a:endParaRPr lang="en-US" dirty="0">
              <a:solidFill>
                <a:srgbClr val="FE46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21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921" y="0"/>
            <a:ext cx="5696158" cy="32040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605979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 smtClean="0">
                <a:solidFill>
                  <a:srgbClr val="FFFFFF"/>
                </a:solidFill>
              </a:rPr>
              <a:t>Dark </a:t>
            </a:r>
            <a:r>
              <a:rPr lang="en-ZA" sz="2400" b="1" dirty="0">
                <a:solidFill>
                  <a:srgbClr val="FFFFFF"/>
                </a:solidFill>
              </a:rPr>
              <a:t>D</a:t>
            </a:r>
            <a:r>
              <a:rPr lang="en-ZA" sz="2400" b="1" dirty="0" smtClean="0">
                <a:solidFill>
                  <a:srgbClr val="FFFFFF"/>
                </a:solidFill>
              </a:rPr>
              <a:t>ata</a:t>
            </a:r>
            <a:r>
              <a:rPr lang="en-ZA" sz="2400" dirty="0">
                <a:solidFill>
                  <a:srgbClr val="FFFFFF"/>
                </a:solidFill>
              </a:rPr>
              <a:t> </a:t>
            </a:r>
          </a:p>
          <a:p>
            <a:pPr algn="ctr"/>
            <a:r>
              <a:rPr lang="en-ZA" sz="2400" dirty="0">
                <a:solidFill>
                  <a:srgbClr val="FFFFFF"/>
                </a:solidFill>
              </a:rPr>
              <a:t>I</a:t>
            </a:r>
            <a:r>
              <a:rPr lang="en-ZA" sz="2400" dirty="0" smtClean="0">
                <a:solidFill>
                  <a:srgbClr val="FFFFFF"/>
                </a:solidFill>
              </a:rPr>
              <a:t>nformation </a:t>
            </a:r>
            <a:r>
              <a:rPr lang="en-ZA" sz="2400" dirty="0">
                <a:solidFill>
                  <a:srgbClr val="FFFFFF"/>
                </a:solidFill>
              </a:rPr>
              <a:t>assets organizations collect, process and store during regular business activities, but generally fail to use for other </a:t>
            </a:r>
            <a:r>
              <a:rPr lang="en-ZA" sz="2400" dirty="0" smtClean="0">
                <a:solidFill>
                  <a:srgbClr val="FFFFFF"/>
                </a:solidFill>
              </a:rPr>
              <a:t>purposes. </a:t>
            </a:r>
          </a:p>
          <a:p>
            <a:endParaRPr lang="en-ZA" dirty="0" smtClean="0">
              <a:solidFill>
                <a:srgbClr val="FFFFFF"/>
              </a:solidFill>
            </a:endParaRPr>
          </a:p>
          <a:p>
            <a:pPr algn="ctr"/>
            <a:r>
              <a:rPr lang="en-ZA" dirty="0" smtClean="0">
                <a:solidFill>
                  <a:srgbClr val="FFFFFF"/>
                </a:solidFill>
              </a:rPr>
              <a:t>http://www.gartner.com/it-glossary/dark-data/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119305"/>
            <a:ext cx="914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Dark Matter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Unidentified type of matter that has not been observed yet, and does not give of or reflect light. 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5975" y="269266"/>
            <a:ext cx="2984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What is </a:t>
            </a:r>
            <a:r>
              <a:rPr lang="en-US" sz="2800" dirty="0" smtClean="0">
                <a:solidFill>
                  <a:srgbClr val="FFFFFF"/>
                </a:solidFill>
              </a:rPr>
              <a:t>Dark </a:t>
            </a:r>
            <a:r>
              <a:rPr lang="en-US" sz="2800" dirty="0" smtClean="0">
                <a:solidFill>
                  <a:srgbClr val="FFFFFF"/>
                </a:solidFill>
              </a:rPr>
              <a:t>Data?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8801" y="3405650"/>
            <a:ext cx="5566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E46F9"/>
                </a:solidFill>
              </a:rPr>
              <a:t>100101010100001011110101010101010101010010101</a:t>
            </a:r>
          </a:p>
          <a:p>
            <a:pPr algn="ctr"/>
            <a:r>
              <a:rPr lang="en-US" dirty="0" smtClean="0">
                <a:solidFill>
                  <a:srgbClr val="FE46F9"/>
                </a:solidFill>
              </a:rPr>
              <a:t>010101101110101010010101010100101010111110101</a:t>
            </a:r>
          </a:p>
          <a:p>
            <a:pPr algn="ctr"/>
            <a:r>
              <a:rPr lang="en-US" dirty="0" smtClean="0">
                <a:solidFill>
                  <a:srgbClr val="FE46F9"/>
                </a:solidFill>
              </a:rPr>
              <a:t>100000111110101101011110101011010111010011101</a:t>
            </a:r>
          </a:p>
          <a:p>
            <a:pPr algn="ctr"/>
            <a:r>
              <a:rPr lang="en-US" dirty="0" smtClean="0">
                <a:solidFill>
                  <a:srgbClr val="FE46F9"/>
                </a:solidFill>
              </a:rPr>
              <a:t>101010101010101010101011101010101010101100010</a:t>
            </a:r>
          </a:p>
        </p:txBody>
      </p:sp>
    </p:spTree>
    <p:extLst>
      <p:ext uri="{BB962C8B-B14F-4D97-AF65-F5344CB8AC3E}">
        <p14:creationId xmlns:p14="http://schemas.microsoft.com/office/powerpoint/2010/main" val="26277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sources that generate data in an industrial process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36900" y="3276644"/>
            <a:ext cx="4273361" cy="2057189"/>
            <a:chOff x="636900" y="3413410"/>
            <a:chExt cx="4273361" cy="205718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6900" y="3481549"/>
              <a:ext cx="4273361" cy="198905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36900" y="3413410"/>
              <a:ext cx="1697901" cy="1754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Process </a:t>
              </a:r>
            </a:p>
            <a:p>
              <a:r>
                <a:rPr lang="en-US" dirty="0" smtClean="0"/>
                <a:t>measurements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/>
                <a:t>Temperature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Flow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Pressure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Level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72618" y="2162103"/>
            <a:ext cx="2471382" cy="1900424"/>
            <a:chOff x="6672618" y="2298869"/>
            <a:chExt cx="2471382" cy="19004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72618" y="2298869"/>
              <a:ext cx="1447675" cy="1608327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7395962" y="3977019"/>
              <a:ext cx="494" cy="2222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060575" y="3134264"/>
              <a:ext cx="10834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Analyzers</a:t>
              </a:r>
              <a:endParaRPr lang="en-US" dirty="0" smtClean="0"/>
            </a:p>
            <a:p>
              <a:r>
                <a:rPr lang="en-US" dirty="0" smtClean="0"/>
                <a:t>(e.g. pH)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09601" y="5678829"/>
            <a:ext cx="2906765" cy="1042405"/>
            <a:chOff x="809601" y="5815595"/>
            <a:chExt cx="2906765" cy="104240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90005" y="5815595"/>
              <a:ext cx="1726361" cy="104240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09601" y="5815595"/>
              <a:ext cx="1010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Switches</a:t>
              </a:r>
              <a:endParaRPr lang="en-US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8732" y="4526270"/>
            <a:ext cx="3856625" cy="18150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172" y="5120996"/>
            <a:ext cx="3779999" cy="36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lock Arc 22"/>
          <p:cNvSpPr/>
          <p:nvPr/>
        </p:nvSpPr>
        <p:spPr>
          <a:xfrm>
            <a:off x="3965494" y="4069338"/>
            <a:ext cx="1365760" cy="1204044"/>
          </a:xfrm>
          <a:prstGeom prst="blockArc">
            <a:avLst>
              <a:gd name="adj1" fmla="val 10800000"/>
              <a:gd name="adj2" fmla="val 16186456"/>
              <a:gd name="adj3" fmla="val 26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76750" y="4526270"/>
            <a:ext cx="1243177" cy="1876449"/>
            <a:chOff x="7676750" y="4663036"/>
            <a:chExt cx="1243177" cy="187644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76750" y="4663036"/>
              <a:ext cx="1243177" cy="119605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736468" y="5893154"/>
              <a:ext cx="10966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Condition </a:t>
              </a:r>
            </a:p>
            <a:p>
              <a:r>
                <a:rPr lang="en-US" dirty="0" smtClean="0"/>
                <a:t>monitor</a:t>
              </a:r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32426" y="616160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Electrical measurements</a:t>
            </a:r>
          </a:p>
          <a:p>
            <a:r>
              <a:rPr lang="en-US" dirty="0" smtClean="0"/>
              <a:t>Valve position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2402" y="1610352"/>
            <a:ext cx="2163958" cy="1571738"/>
            <a:chOff x="142402" y="1747118"/>
            <a:chExt cx="2163958" cy="157173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42402" y="2070284"/>
              <a:ext cx="1677249" cy="124857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332941" y="1747118"/>
              <a:ext cx="9734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Video </a:t>
              </a:r>
            </a:p>
            <a:p>
              <a:r>
                <a:rPr lang="en-US" dirty="0"/>
                <a:t>c</a:t>
              </a:r>
              <a:r>
                <a:rPr lang="en-US" dirty="0" smtClean="0"/>
                <a:t>ameras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30644" y="2551992"/>
            <a:ext cx="4122606" cy="2127867"/>
            <a:chOff x="2430644" y="2688758"/>
            <a:chExt cx="4122606" cy="2127867"/>
          </a:xfrm>
        </p:grpSpPr>
        <p:sp>
          <p:nvSpPr>
            <p:cNvPr id="31" name="Oval 30"/>
            <p:cNvSpPr/>
            <p:nvPr/>
          </p:nvSpPr>
          <p:spPr>
            <a:xfrm>
              <a:off x="2430644" y="2688758"/>
              <a:ext cx="622978" cy="630098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</a:rPr>
                <a:t>C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35" name="Straight Connector 34"/>
            <p:cNvCxnSpPr>
              <a:endCxn id="31" idx="4"/>
            </p:cNvCxnSpPr>
            <p:nvPr/>
          </p:nvCxnSpPr>
          <p:spPr>
            <a:xfrm flipH="1" flipV="1">
              <a:off x="2742133" y="3318856"/>
              <a:ext cx="1367" cy="4617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>
              <a:stCxn id="31" idx="6"/>
            </p:cNvCxnSpPr>
            <p:nvPr/>
          </p:nvCxnSpPr>
          <p:spPr>
            <a:xfrm>
              <a:off x="3053622" y="3003807"/>
              <a:ext cx="3499628" cy="1812818"/>
            </a:xfrm>
            <a:prstGeom prst="bentConnector3">
              <a:avLst>
                <a:gd name="adj1" fmla="val 98269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140587" y="3015482"/>
              <a:ext cx="30315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Control data: Output, setpoint</a:t>
              </a:r>
              <a:endParaRPr lang="en-US" dirty="0"/>
            </a:p>
            <a:p>
              <a:r>
                <a:rPr lang="en-US" dirty="0" smtClean="0"/>
                <a:t>MPC trajectory</a:t>
              </a:r>
              <a:endParaRPr lang="en-US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140587" y="3585764"/>
            <a:ext cx="255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Alarm limits (L, LL, H, HH)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517141" y="1515772"/>
            <a:ext cx="6551147" cy="972508"/>
            <a:chOff x="2517141" y="1652538"/>
            <a:chExt cx="6551147" cy="972508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17141" y="1652538"/>
              <a:ext cx="1899755" cy="972508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486084" y="1660509"/>
              <a:ext cx="45822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PLC and DCS status: Overload, hard disk, speed </a:t>
              </a:r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656387" y="4069339"/>
            <a:ext cx="4487613" cy="323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8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931" y="3861459"/>
            <a:ext cx="4273361" cy="19890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670418" y="4586015"/>
            <a:ext cx="4487613" cy="323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to the process measurement data?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2763" y="5042946"/>
            <a:ext cx="3856625" cy="18150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203" y="5637672"/>
            <a:ext cx="3779999" cy="36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lock Arc 22"/>
          <p:cNvSpPr/>
          <p:nvPr/>
        </p:nvSpPr>
        <p:spPr>
          <a:xfrm>
            <a:off x="3979525" y="4586014"/>
            <a:ext cx="1365760" cy="1204044"/>
          </a:xfrm>
          <a:prstGeom prst="blockArc">
            <a:avLst>
              <a:gd name="adj1" fmla="val 10800000"/>
              <a:gd name="adj2" fmla="val 16186456"/>
              <a:gd name="adj3" fmla="val 26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82843" y="4578571"/>
            <a:ext cx="652006" cy="1048626"/>
            <a:chOff x="1048318" y="4619734"/>
            <a:chExt cx="652006" cy="1048626"/>
          </a:xfrm>
        </p:grpSpPr>
        <p:sp>
          <p:nvSpPr>
            <p:cNvPr id="29" name="Rectangle 28"/>
            <p:cNvSpPr/>
            <p:nvPr/>
          </p:nvSpPr>
          <p:spPr>
            <a:xfrm>
              <a:off x="1332297" y="5236360"/>
              <a:ext cx="108000" cy="43200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318" y="4619734"/>
              <a:ext cx="652006" cy="652006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760840" y="396748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Field device</a:t>
            </a:r>
          </a:p>
          <a:p>
            <a:pPr algn="ctr"/>
            <a:r>
              <a:rPr lang="en-US" dirty="0" smtClean="0"/>
              <a:t>Display only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91159" y="6016212"/>
            <a:ext cx="716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50%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3130984" y="4005243"/>
            <a:ext cx="1342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Connected to DCS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435592" y="6016212"/>
            <a:ext cx="716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50%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2186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931" y="3861459"/>
            <a:ext cx="4273361" cy="19890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670418" y="4586015"/>
            <a:ext cx="4487613" cy="323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to the process measurement data?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2763" y="5042946"/>
            <a:ext cx="3856625" cy="18150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203" y="5637672"/>
            <a:ext cx="3779999" cy="36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lock Arc 22"/>
          <p:cNvSpPr/>
          <p:nvPr/>
        </p:nvSpPr>
        <p:spPr>
          <a:xfrm>
            <a:off x="3979525" y="4586014"/>
            <a:ext cx="1365760" cy="1204044"/>
          </a:xfrm>
          <a:prstGeom prst="blockArc">
            <a:avLst>
              <a:gd name="adj1" fmla="val 10800000"/>
              <a:gd name="adj2" fmla="val 16186456"/>
              <a:gd name="adj3" fmla="val 26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82843" y="4578571"/>
            <a:ext cx="652006" cy="1048626"/>
            <a:chOff x="1048318" y="4619734"/>
            <a:chExt cx="652006" cy="1048626"/>
          </a:xfrm>
        </p:grpSpPr>
        <p:sp>
          <p:nvSpPr>
            <p:cNvPr id="29" name="Rectangle 28"/>
            <p:cNvSpPr/>
            <p:nvPr/>
          </p:nvSpPr>
          <p:spPr>
            <a:xfrm>
              <a:off x="1332297" y="5236360"/>
              <a:ext cx="108000" cy="43200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318" y="4619734"/>
              <a:ext cx="652006" cy="652006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760840" y="396748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Field device</a:t>
            </a:r>
          </a:p>
          <a:p>
            <a:pPr algn="ctr"/>
            <a:r>
              <a:rPr lang="en-US" dirty="0" smtClean="0"/>
              <a:t>Display only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91159" y="6016212"/>
            <a:ext cx="716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50%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3130984" y="4005243"/>
            <a:ext cx="1342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Connected to DCS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435592" y="6016212"/>
            <a:ext cx="716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50%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566725" y="3753622"/>
            <a:ext cx="1728484" cy="162424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1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931" y="3861459"/>
            <a:ext cx="4273361" cy="1989050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 flipV="1">
            <a:off x="2794352" y="3387013"/>
            <a:ext cx="0" cy="709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670418" y="4586015"/>
            <a:ext cx="4487613" cy="323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to the process measurement data?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2763" y="5042946"/>
            <a:ext cx="3856625" cy="18150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203" y="5637672"/>
            <a:ext cx="3779999" cy="36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lock Arc 22"/>
          <p:cNvSpPr/>
          <p:nvPr/>
        </p:nvSpPr>
        <p:spPr>
          <a:xfrm>
            <a:off x="3979525" y="4586014"/>
            <a:ext cx="1365760" cy="1204044"/>
          </a:xfrm>
          <a:prstGeom prst="blockArc">
            <a:avLst>
              <a:gd name="adj1" fmla="val 10800000"/>
              <a:gd name="adj2" fmla="val 16186456"/>
              <a:gd name="adj3" fmla="val 26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82843" y="4578571"/>
            <a:ext cx="652006" cy="1048626"/>
            <a:chOff x="1048318" y="4619734"/>
            <a:chExt cx="652006" cy="1048626"/>
          </a:xfrm>
        </p:grpSpPr>
        <p:sp>
          <p:nvSpPr>
            <p:cNvPr id="29" name="Rectangle 28"/>
            <p:cNvSpPr/>
            <p:nvPr/>
          </p:nvSpPr>
          <p:spPr>
            <a:xfrm>
              <a:off x="1332297" y="5236360"/>
              <a:ext cx="108000" cy="43200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318" y="4619734"/>
              <a:ext cx="652006" cy="652006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760840" y="396748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Field device</a:t>
            </a:r>
          </a:p>
          <a:p>
            <a:pPr algn="ctr"/>
            <a:r>
              <a:rPr lang="en-US" dirty="0" smtClean="0"/>
              <a:t>Display only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91159" y="6016212"/>
            <a:ext cx="716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50%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3130984" y="4005243"/>
            <a:ext cx="1342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Connected to DCS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3453"/>
            <a:ext cx="4135446" cy="200622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435592" y="6016212"/>
            <a:ext cx="716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50%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566725" y="3753622"/>
            <a:ext cx="1728484" cy="162424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1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931" y="3861459"/>
            <a:ext cx="4273361" cy="1989050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 flipV="1">
            <a:off x="2794352" y="3387013"/>
            <a:ext cx="0" cy="709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670418" y="4586015"/>
            <a:ext cx="4487613" cy="323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to the process measurement data?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2763" y="5042946"/>
            <a:ext cx="3856625" cy="18150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203" y="5637672"/>
            <a:ext cx="3779999" cy="36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lock Arc 22"/>
          <p:cNvSpPr/>
          <p:nvPr/>
        </p:nvSpPr>
        <p:spPr>
          <a:xfrm>
            <a:off x="3979525" y="4586014"/>
            <a:ext cx="1365760" cy="1204044"/>
          </a:xfrm>
          <a:prstGeom prst="blockArc">
            <a:avLst>
              <a:gd name="adj1" fmla="val 10800000"/>
              <a:gd name="adj2" fmla="val 16186456"/>
              <a:gd name="adj3" fmla="val 26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82843" y="4578571"/>
            <a:ext cx="652006" cy="1048626"/>
            <a:chOff x="1048318" y="4619734"/>
            <a:chExt cx="652006" cy="1048626"/>
          </a:xfrm>
        </p:grpSpPr>
        <p:sp>
          <p:nvSpPr>
            <p:cNvPr id="29" name="Rectangle 28"/>
            <p:cNvSpPr/>
            <p:nvPr/>
          </p:nvSpPr>
          <p:spPr>
            <a:xfrm>
              <a:off x="1332297" y="5236360"/>
              <a:ext cx="108000" cy="43200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318" y="4619734"/>
              <a:ext cx="652006" cy="652006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760840" y="396748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Field device</a:t>
            </a:r>
          </a:p>
          <a:p>
            <a:pPr algn="ctr"/>
            <a:r>
              <a:rPr lang="en-US" dirty="0" smtClean="0"/>
              <a:t>Display only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91159" y="6016212"/>
            <a:ext cx="716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50%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3130984" y="4005243"/>
            <a:ext cx="1342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Connected to DCS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3453"/>
            <a:ext cx="4135446" cy="2006229"/>
          </a:xfrm>
          <a:prstGeom prst="rect">
            <a:avLst/>
          </a:prstGeom>
        </p:spPr>
      </p:pic>
      <p:sp>
        <p:nvSpPr>
          <p:cNvPr id="41" name="Right Arrow 40"/>
          <p:cNvSpPr/>
          <p:nvPr/>
        </p:nvSpPr>
        <p:spPr>
          <a:xfrm>
            <a:off x="4135446" y="2365792"/>
            <a:ext cx="1005281" cy="522989"/>
          </a:xfrm>
          <a:prstGeom prst="rightArrow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478052" y="2242450"/>
            <a:ext cx="2210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base</a:t>
            </a:r>
          </a:p>
          <a:p>
            <a:r>
              <a:rPr lang="en-US" dirty="0" smtClean="0"/>
              <a:t>i.e. process </a:t>
            </a:r>
            <a:r>
              <a:rPr lang="en-US" dirty="0" smtClean="0"/>
              <a:t>historian/</a:t>
            </a:r>
          </a:p>
          <a:p>
            <a:r>
              <a:rPr lang="en-US" dirty="0" smtClean="0"/>
              <a:t>Operational historian</a:t>
            </a:r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727" y="1849739"/>
            <a:ext cx="1337325" cy="148180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435592" y="6016212"/>
            <a:ext cx="716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50%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566725" y="3753622"/>
            <a:ext cx="1728484" cy="162424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1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931" y="3861459"/>
            <a:ext cx="4273361" cy="1989050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 flipV="1">
            <a:off x="2794352" y="3387013"/>
            <a:ext cx="0" cy="709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670418" y="4586015"/>
            <a:ext cx="4487613" cy="323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to the process measurement data?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2763" y="5042946"/>
            <a:ext cx="3856625" cy="18150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203" y="5637672"/>
            <a:ext cx="3779999" cy="36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lock Arc 22"/>
          <p:cNvSpPr/>
          <p:nvPr/>
        </p:nvSpPr>
        <p:spPr>
          <a:xfrm>
            <a:off x="3979525" y="4586014"/>
            <a:ext cx="1365760" cy="1204044"/>
          </a:xfrm>
          <a:prstGeom prst="blockArc">
            <a:avLst>
              <a:gd name="adj1" fmla="val 10800000"/>
              <a:gd name="adj2" fmla="val 16186456"/>
              <a:gd name="adj3" fmla="val 26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82843" y="4578571"/>
            <a:ext cx="652006" cy="1048626"/>
            <a:chOff x="1048318" y="4619734"/>
            <a:chExt cx="652006" cy="1048626"/>
          </a:xfrm>
        </p:grpSpPr>
        <p:sp>
          <p:nvSpPr>
            <p:cNvPr id="29" name="Rectangle 28"/>
            <p:cNvSpPr/>
            <p:nvPr/>
          </p:nvSpPr>
          <p:spPr>
            <a:xfrm>
              <a:off x="1332297" y="5236360"/>
              <a:ext cx="108000" cy="43200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318" y="4619734"/>
              <a:ext cx="652006" cy="652006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760840" y="396748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Field device</a:t>
            </a:r>
          </a:p>
          <a:p>
            <a:pPr algn="ctr"/>
            <a:r>
              <a:rPr lang="en-US" dirty="0" smtClean="0"/>
              <a:t>Display only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91159" y="6016212"/>
            <a:ext cx="716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50%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3130984" y="4005243"/>
            <a:ext cx="1342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Connected to DCS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3453"/>
            <a:ext cx="4135446" cy="2006229"/>
          </a:xfrm>
          <a:prstGeom prst="rect">
            <a:avLst/>
          </a:prstGeom>
        </p:spPr>
      </p:pic>
      <p:sp>
        <p:nvSpPr>
          <p:cNvPr id="41" name="Right Arrow 40"/>
          <p:cNvSpPr/>
          <p:nvPr/>
        </p:nvSpPr>
        <p:spPr>
          <a:xfrm>
            <a:off x="4135446" y="2365792"/>
            <a:ext cx="1005281" cy="522989"/>
          </a:xfrm>
          <a:prstGeom prst="rightArrow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478052" y="2242450"/>
            <a:ext cx="2210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base</a:t>
            </a:r>
          </a:p>
          <a:p>
            <a:r>
              <a:rPr lang="en-US" dirty="0" smtClean="0"/>
              <a:t>i.e. process </a:t>
            </a:r>
            <a:r>
              <a:rPr lang="en-US" dirty="0" smtClean="0"/>
              <a:t>historian/</a:t>
            </a:r>
          </a:p>
          <a:p>
            <a:r>
              <a:rPr lang="en-US" dirty="0" smtClean="0"/>
              <a:t>Operational historian</a:t>
            </a:r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727" y="1849739"/>
            <a:ext cx="1337325" cy="148180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435592" y="6016212"/>
            <a:ext cx="716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50%</a:t>
            </a:r>
            <a:endParaRPr lang="en-US" sz="2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949" y="1601443"/>
            <a:ext cx="3515965" cy="197773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66725" y="3753622"/>
            <a:ext cx="1728484" cy="162424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1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124717</TotalTime>
  <Words>1122</Words>
  <Application>Microsoft Macintosh PowerPoint</Application>
  <PresentationFormat>On-screen Show (4:3)</PresentationFormat>
  <Paragraphs>236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Dark data: The use of sensor data in process monitoring and control</vt:lpstr>
      <vt:lpstr>Wits</vt:lpstr>
      <vt:lpstr>PowerPoint Presentation</vt:lpstr>
      <vt:lpstr>Some sources that generate data in an industrial process</vt:lpstr>
      <vt:lpstr>What happens to the process measurement data?</vt:lpstr>
      <vt:lpstr>What happens to the process measurement data?</vt:lpstr>
      <vt:lpstr>What happens to the process measurement data?</vt:lpstr>
      <vt:lpstr>What happens to the process measurement data?</vt:lpstr>
      <vt:lpstr>What happens to the process measurement data?</vt:lpstr>
      <vt:lpstr>Is this Big Data? </vt:lpstr>
      <vt:lpstr>How to get value out of dark data:  Big data analytics</vt:lpstr>
      <vt:lpstr>How to get value out of dark data:  Big data analytics</vt:lpstr>
      <vt:lpstr>How to get value out of dark data</vt:lpstr>
      <vt:lpstr>Providing context for DATA</vt:lpstr>
      <vt:lpstr>Providing context for DATA</vt:lpstr>
      <vt:lpstr>Context of PROBLEM: Objectives of plant operation</vt:lpstr>
      <vt:lpstr>Some problems we can solve with ‘Dark Data’ today</vt:lpstr>
      <vt:lpstr>Control loop performance monitoring: What can we find in the dark data?</vt:lpstr>
      <vt:lpstr>Plant-wide root cause analysis</vt:lpstr>
      <vt:lpstr>Control loop performance monitoring at ABB</vt:lpstr>
      <vt:lpstr>ABB’s Service Port – what’s new</vt:lpstr>
      <vt:lpstr>Industrie 4.0: Changing requirements for control engineering</vt:lpstr>
      <vt:lpstr>PowerPoint Presentation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data: The use of sensor data in process monitoring and control</dc:title>
  <dc:creator>Margret</dc:creator>
  <cp:lastModifiedBy>Margret</cp:lastModifiedBy>
  <cp:revision>229</cp:revision>
  <dcterms:created xsi:type="dcterms:W3CDTF">2016-06-30T09:24:16Z</dcterms:created>
  <dcterms:modified xsi:type="dcterms:W3CDTF">2016-10-01T08:59:43Z</dcterms:modified>
</cp:coreProperties>
</file>